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77" r:id="rId8"/>
    <p:sldId id="276" r:id="rId9"/>
    <p:sldId id="262" r:id="rId10"/>
    <p:sldId id="264" r:id="rId11"/>
    <p:sldId id="265" r:id="rId12"/>
    <p:sldId id="266" r:id="rId13"/>
    <p:sldId id="267" r:id="rId14"/>
    <p:sldId id="268" r:id="rId15"/>
    <p:sldId id="269" r:id="rId16"/>
    <p:sldId id="270" r:id="rId17"/>
    <p:sldId id="271" r:id="rId18"/>
    <p:sldId id="263" r:id="rId19"/>
    <p:sldId id="272" r:id="rId20"/>
    <p:sldId id="273" r:id="rId21"/>
    <p:sldId id="274"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5F46D-B095-4796-A480-20A522DC085B}" type="datetimeFigureOut">
              <a:rPr lang="fr-FR" smtClean="0"/>
              <a:pPr/>
              <a:t>07/03/2012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9ED0B-5EE3-4791-83FD-0F207DFA84D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5225176-69D1-471E-867B-BF38FDC38AFF}" type="datetime1">
              <a:rPr lang="fr-FR" smtClean="0"/>
              <a:pPr/>
              <a:t>07/03/2012</a:t>
            </a:fld>
            <a:endParaRPr lang="fr-FR"/>
          </a:p>
        </p:txBody>
      </p:sp>
      <p:sp>
        <p:nvSpPr>
          <p:cNvPr id="5" name="Espace réservé du pied de page 4"/>
          <p:cNvSpPr>
            <a:spLocks noGrp="1"/>
          </p:cNvSpPr>
          <p:nvPr>
            <p:ph type="ftr" sz="quarter" idx="11"/>
          </p:nvPr>
        </p:nvSpPr>
        <p:spPr/>
        <p:txBody>
          <a:body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65C4D4A-ECF6-47AC-843C-DE5F9BC2CFA2}" type="datetime1">
              <a:rPr lang="fr-FR" smtClean="0"/>
              <a:pPr/>
              <a:t>07/03/2012</a:t>
            </a:fld>
            <a:endParaRPr lang="fr-FR"/>
          </a:p>
        </p:txBody>
      </p:sp>
      <p:sp>
        <p:nvSpPr>
          <p:cNvPr id="5" name="Espace réservé du pied de page 4"/>
          <p:cNvSpPr>
            <a:spLocks noGrp="1"/>
          </p:cNvSpPr>
          <p:nvPr>
            <p:ph type="ftr" sz="quarter" idx="11"/>
          </p:nvPr>
        </p:nvSpPr>
        <p:spPr/>
        <p:txBody>
          <a:body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0B5BF9-08DB-496D-B867-5C0869767314}" type="datetime1">
              <a:rPr lang="fr-FR" smtClean="0"/>
              <a:pPr/>
              <a:t>07/03/2012</a:t>
            </a:fld>
            <a:endParaRPr lang="fr-FR"/>
          </a:p>
        </p:txBody>
      </p:sp>
      <p:sp>
        <p:nvSpPr>
          <p:cNvPr id="5" name="Espace réservé du pied de page 4"/>
          <p:cNvSpPr>
            <a:spLocks noGrp="1"/>
          </p:cNvSpPr>
          <p:nvPr>
            <p:ph type="ftr" sz="quarter" idx="11"/>
          </p:nvPr>
        </p:nvSpPr>
        <p:spPr/>
        <p:txBody>
          <a:body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E05A39-A072-4C93-B5F1-CE1D2F7036D2}" type="datetime1">
              <a:rPr lang="fr-FR" smtClean="0"/>
              <a:pPr/>
              <a:t>07/03/2012</a:t>
            </a:fld>
            <a:endParaRPr lang="fr-FR"/>
          </a:p>
        </p:txBody>
      </p:sp>
      <p:sp>
        <p:nvSpPr>
          <p:cNvPr id="5" name="Espace réservé du pied de page 4"/>
          <p:cNvSpPr>
            <a:spLocks noGrp="1"/>
          </p:cNvSpPr>
          <p:nvPr>
            <p:ph type="ftr" sz="quarter" idx="11"/>
          </p:nvPr>
        </p:nvSpPr>
        <p:spPr/>
        <p:txBody>
          <a:body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F4EF22-F58C-4DED-929F-346B85CEC9B2}" type="datetime1">
              <a:rPr lang="fr-FR" smtClean="0"/>
              <a:pPr/>
              <a:t>07/03/2012</a:t>
            </a:fld>
            <a:endParaRPr lang="fr-FR"/>
          </a:p>
        </p:txBody>
      </p:sp>
      <p:sp>
        <p:nvSpPr>
          <p:cNvPr id="5" name="Espace réservé du pied de page 4"/>
          <p:cNvSpPr>
            <a:spLocks noGrp="1"/>
          </p:cNvSpPr>
          <p:nvPr>
            <p:ph type="ftr" sz="quarter" idx="11"/>
          </p:nvPr>
        </p:nvSpPr>
        <p:spPr/>
        <p:txBody>
          <a:body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187005-B240-409A-99F1-17EE2BEC3F7A}" type="datetime1">
              <a:rPr lang="fr-FR" smtClean="0"/>
              <a:pPr/>
              <a:t>07/03/2012</a:t>
            </a:fld>
            <a:endParaRPr lang="fr-FR"/>
          </a:p>
        </p:txBody>
      </p:sp>
      <p:sp>
        <p:nvSpPr>
          <p:cNvPr id="6" name="Espace réservé du pied de page 5"/>
          <p:cNvSpPr>
            <a:spLocks noGrp="1"/>
          </p:cNvSpPr>
          <p:nvPr>
            <p:ph type="ftr" sz="quarter" idx="11"/>
          </p:nvPr>
        </p:nvSpPr>
        <p:spPr/>
        <p:txBody>
          <a:bodyPr/>
          <a:lstStyle/>
          <a:p>
            <a:r>
              <a:rPr lang="fr-FR" smtClean="0"/>
              <a:t>Stage PAF/Actualiser ses connaissances en Design/Avril 2011</a:t>
            </a:r>
            <a:endParaRPr lang="fr-FR"/>
          </a:p>
        </p:txBody>
      </p:sp>
      <p:sp>
        <p:nvSpPr>
          <p:cNvPr id="7" name="Espace réservé du numéro de diapositive 6"/>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5C933B-49EE-4E82-88A6-CEBFFD403325}" type="datetime1">
              <a:rPr lang="fr-FR" smtClean="0"/>
              <a:pPr/>
              <a:t>07/03/2012</a:t>
            </a:fld>
            <a:endParaRPr lang="fr-FR"/>
          </a:p>
        </p:txBody>
      </p:sp>
      <p:sp>
        <p:nvSpPr>
          <p:cNvPr id="8" name="Espace réservé du pied de page 7"/>
          <p:cNvSpPr>
            <a:spLocks noGrp="1"/>
          </p:cNvSpPr>
          <p:nvPr>
            <p:ph type="ftr" sz="quarter" idx="11"/>
          </p:nvPr>
        </p:nvSpPr>
        <p:spPr/>
        <p:txBody>
          <a:bodyPr/>
          <a:lstStyle/>
          <a:p>
            <a:r>
              <a:rPr lang="fr-FR" smtClean="0"/>
              <a:t>Stage PAF/Actualiser ses connaissances en Design/Avril 2011</a:t>
            </a:r>
            <a:endParaRPr lang="fr-FR"/>
          </a:p>
        </p:txBody>
      </p:sp>
      <p:sp>
        <p:nvSpPr>
          <p:cNvPr id="9" name="Espace réservé du numéro de diapositive 8"/>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BA89B39-A45D-460A-B939-1348461BACD2}" type="datetime1">
              <a:rPr lang="fr-FR" smtClean="0"/>
              <a:pPr/>
              <a:t>07/03/2012</a:t>
            </a:fld>
            <a:endParaRPr lang="fr-FR"/>
          </a:p>
        </p:txBody>
      </p:sp>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E470EE-3C09-4829-876A-10561EFEBB41}" type="datetime1">
              <a:rPr lang="fr-FR" smtClean="0"/>
              <a:pPr/>
              <a:t>07/03/2012</a:t>
            </a:fld>
            <a:endParaRPr lang="fr-FR"/>
          </a:p>
        </p:txBody>
      </p:sp>
      <p:sp>
        <p:nvSpPr>
          <p:cNvPr id="3" name="Espace réservé du pied de page 2"/>
          <p:cNvSpPr>
            <a:spLocks noGrp="1"/>
          </p:cNvSpPr>
          <p:nvPr>
            <p:ph type="ftr" sz="quarter" idx="11"/>
          </p:nvPr>
        </p:nvSpPr>
        <p:spPr/>
        <p:txBody>
          <a:bodyPr/>
          <a:lstStyle/>
          <a:p>
            <a:r>
              <a:rPr lang="fr-FR" smtClean="0"/>
              <a:t>Stage PAF/Actualiser ses connaissances en Design/Avril 2011</a:t>
            </a:r>
            <a:endParaRPr lang="fr-FR"/>
          </a:p>
        </p:txBody>
      </p:sp>
      <p:sp>
        <p:nvSpPr>
          <p:cNvPr id="4" name="Espace réservé du numéro de diapositive 3"/>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CEABBC0-B2B4-4345-BFA3-E3648F50B50A}" type="datetime1">
              <a:rPr lang="fr-FR" smtClean="0"/>
              <a:pPr/>
              <a:t>07/03/2012</a:t>
            </a:fld>
            <a:endParaRPr lang="fr-FR"/>
          </a:p>
        </p:txBody>
      </p:sp>
      <p:sp>
        <p:nvSpPr>
          <p:cNvPr id="6" name="Espace réservé du pied de page 5"/>
          <p:cNvSpPr>
            <a:spLocks noGrp="1"/>
          </p:cNvSpPr>
          <p:nvPr>
            <p:ph type="ftr" sz="quarter" idx="11"/>
          </p:nvPr>
        </p:nvSpPr>
        <p:spPr/>
        <p:txBody>
          <a:bodyPr/>
          <a:lstStyle/>
          <a:p>
            <a:r>
              <a:rPr lang="fr-FR" smtClean="0"/>
              <a:t>Stage PAF/Actualiser ses connaissances en Design/Avril 2011</a:t>
            </a:r>
            <a:endParaRPr lang="fr-FR"/>
          </a:p>
        </p:txBody>
      </p:sp>
      <p:sp>
        <p:nvSpPr>
          <p:cNvPr id="7" name="Espace réservé du numéro de diapositive 6"/>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4C1BB5-BCB9-4BF0-B54D-83D879DC37D4}" type="datetime1">
              <a:rPr lang="fr-FR" smtClean="0"/>
              <a:pPr/>
              <a:t>07/03/2012</a:t>
            </a:fld>
            <a:endParaRPr lang="fr-FR"/>
          </a:p>
        </p:txBody>
      </p:sp>
      <p:sp>
        <p:nvSpPr>
          <p:cNvPr id="6" name="Espace réservé du pied de page 5"/>
          <p:cNvSpPr>
            <a:spLocks noGrp="1"/>
          </p:cNvSpPr>
          <p:nvPr>
            <p:ph type="ftr" sz="quarter" idx="11"/>
          </p:nvPr>
        </p:nvSpPr>
        <p:spPr/>
        <p:txBody>
          <a:bodyPr/>
          <a:lstStyle/>
          <a:p>
            <a:r>
              <a:rPr lang="fr-FR" smtClean="0"/>
              <a:t>Stage PAF/Actualiser ses connaissances en Design/Avril 2011</a:t>
            </a:r>
            <a:endParaRPr lang="fr-FR"/>
          </a:p>
        </p:txBody>
      </p:sp>
      <p:sp>
        <p:nvSpPr>
          <p:cNvPr id="7" name="Espace réservé du numéro de diapositive 6"/>
          <p:cNvSpPr>
            <a:spLocks noGrp="1"/>
          </p:cNvSpPr>
          <p:nvPr>
            <p:ph type="sldNum" sz="quarter" idx="12"/>
          </p:nvPr>
        </p:nvSpPr>
        <p:spPr/>
        <p:txBody>
          <a:bodyPr/>
          <a:lstStyle/>
          <a:p>
            <a:fld id="{18192F25-D4BA-4D4E-AB1A-EB12203BB04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9838D-257A-4CA9-8E3C-5CD65107E255}" type="datetime1">
              <a:rPr lang="fr-FR" smtClean="0"/>
              <a:pPr/>
              <a:t>07/03/2012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Stage PAF/Actualiser ses connaissances en Design/Avril 2011</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92F25-D4BA-4D4E-AB1A-EB12203BB04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Stage%20Design/Ressource%20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bilab.com/" TargetMode="External"/><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001_Enseignement_2012/LPO_F.Mansart/STI%20AA/Seconde%20P&#233;dagogie%20et%20enseignement/CULTURE%20DESIGN/SEQ%2004%20rencontre%20avec%20l'objet/Cintres" TargetMode="External"/><Relationship Id="rId2" Type="http://schemas.openxmlformats.org/officeDocument/2006/relationships/hyperlink" Target="http://www.gobilab.com/pourquoi-comment/pourquoi-une-nouvelle-facon-de-boire-de-l&#8217;e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Stage%20Design/Ressources"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materio.com/" TargetMode="External"/><Relationship Id="rId3" Type="http://schemas.openxmlformats.org/officeDocument/2006/relationships/hyperlink" Target="http://www.citedudesign.com/" TargetMode="External"/><Relationship Id="rId7" Type="http://schemas.openxmlformats.org/officeDocument/2006/relationships/hyperlink" Target="http://www.cite-sciences.fr/" TargetMode="External"/><Relationship Id="rId2" Type="http://schemas.openxmlformats.org/officeDocument/2006/relationships/hyperlink" Target="http://www.designalecole.citedudesign.com/" TargetMode="External"/><Relationship Id="rId1" Type="http://schemas.openxmlformats.org/officeDocument/2006/relationships/slideLayout" Target="../slideLayouts/slideLayout7.xml"/><Relationship Id="rId6" Type="http://schemas.openxmlformats.org/officeDocument/2006/relationships/hyperlink" Target="http://www.placeaudesign.com/" TargetMode="External"/><Relationship Id="rId5" Type="http://schemas.openxmlformats.org/officeDocument/2006/relationships/hyperlink" Target="http://www.indp.net/" TargetMode="External"/><Relationship Id="rId4" Type="http://schemas.openxmlformats.org/officeDocument/2006/relationships/hyperlink" Target="http://www.admirabledesig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Design%20Histoire%20Doc" TargetMode="External"/><Relationship Id="rId2" Type="http://schemas.openxmlformats.org/officeDocument/2006/relationships/hyperlink" Target="../../../001_Enseignement_2012/LPO_F.Mansart/BTS%20Design%20de%20Produits/S&#233;q.%2003%20Culture%20Design/histoire%20du%20desig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Stage%20Design/Design%20sonore.pdf" TargetMode="External"/><Relationship Id="rId3" Type="http://schemas.openxmlformats.org/officeDocument/2006/relationships/hyperlink" Target="../Stage%20Design/Design%20de%20produits.pdf" TargetMode="External"/><Relationship Id="rId7" Type="http://schemas.openxmlformats.org/officeDocument/2006/relationships/hyperlink" Target="../Stage%20Design/Design%20culinaire.pdf" TargetMode="External"/><Relationship Id="rId2" Type="http://schemas.openxmlformats.org/officeDocument/2006/relationships/hyperlink" Target="../Stage%20Design/Design%20d'espace.pdf" TargetMode="External"/><Relationship Id="rId1" Type="http://schemas.openxmlformats.org/officeDocument/2006/relationships/slideLayout" Target="../slideLayouts/slideLayout2.xml"/><Relationship Id="rId6" Type="http://schemas.openxmlformats.org/officeDocument/2006/relationships/hyperlink" Target="../Stage%20Design/Design%20de%20service.pdf" TargetMode="External"/><Relationship Id="rId5" Type="http://schemas.openxmlformats.org/officeDocument/2006/relationships/hyperlink" Target="../Stage%20Design/Design%20de%20mode.pdf" TargetMode="External"/><Relationship Id="rId4" Type="http://schemas.openxmlformats.org/officeDocument/2006/relationships/hyperlink" Target="../Stage%20Design/Design%20de%20communication.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001_Enseignement_2012/LPO_F.Mansart/STI%20AA/Premi&#232;re%20P&#233;dagogie%20et%20enseignement/Etude%20de%20cas/Seq%2002.1%20Hacking%20Design/Platform21-Ikea" TargetMode="External"/><Relationship Id="rId7" Type="http://schemas.openxmlformats.org/officeDocument/2006/relationships/image" Target="../media/image10.jpeg"/><Relationship Id="rId2" Type="http://schemas.openxmlformats.org/officeDocument/2006/relationships/hyperlink" Target="../../../001_Enseignement_2012/LPO_F.Mansart/BTS%20Design%20de%20Produits/S&#233;q.%2001.3%20Espace%20m&#233;thodologique/S&#233;q.002%20Le%20tribunal%20des%20objets"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001_Enseignement_2012/LPO_F.Mansart/STI%20AA/Premi&#232;re%20P&#233;dagogie%20et%20enseignement/Etude%20de%20cas/Seq%2000.2%20Objet%20et%20soci&#233;t&#233;%20contexte/Sch&#233;ma" TargetMode="External"/><Relationship Id="rId10" Type="http://schemas.openxmlformats.org/officeDocument/2006/relationships/image" Target="../media/image13.jpeg"/><Relationship Id="rId4" Type="http://schemas.openxmlformats.org/officeDocument/2006/relationships/hyperlink" Target="../../../001_Enseignement_2012/LPO_F.Mansart/STI%20AA/Seconde%20P&#233;dagogie%20et%20enseignement/CULTURE%20DESIGN/SEQ%2001.1%20Usage%20et%20estime/Usage%20et%20estime.pdf" TargetMode="Externa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Stage%20Design/Ressources%204" TargetMode="External"/><Relationship Id="rId2" Type="http://schemas.openxmlformats.org/officeDocument/2006/relationships/hyperlink" Target="file:///E:\001%20Enseignement%202011\LPO%20F.Mansart\Cours%20Richard%20FM\BTS%20Design%20de%20Produits\S&#233;q.%2001.3%20Espace%20m&#233;thodologique\S&#233;q.002%20Les%20parametres%20de%20l'objet"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520" y="0"/>
            <a:ext cx="92525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827584" y="3422030"/>
            <a:ext cx="8064896" cy="1231106"/>
          </a:xfrm>
          <a:prstGeom prst="rect">
            <a:avLst/>
          </a:prstGeom>
          <a:noFill/>
        </p:spPr>
        <p:txBody>
          <a:bodyPr wrap="square" rtlCol="0">
            <a:spAutoFit/>
          </a:bodyPr>
          <a:lstStyle/>
          <a:p>
            <a:endParaRPr lang="fr-FR" sz="2800" b="1" dirty="0" smtClean="0">
              <a:latin typeface="Century Gothic" pitchFamily="34" charset="0"/>
            </a:endParaRPr>
          </a:p>
          <a:p>
            <a:pPr algn="r"/>
            <a:r>
              <a:rPr lang="fr-FR" sz="2800" dirty="0" smtClean="0">
                <a:latin typeface="Century Gothic" pitchFamily="34" charset="0"/>
              </a:rPr>
              <a:t>Actualiser </a:t>
            </a:r>
            <a:r>
              <a:rPr lang="fr-FR" sz="2800" dirty="0">
                <a:latin typeface="Century Gothic" pitchFamily="34" charset="0"/>
              </a:rPr>
              <a:t>ses connaissances en Design</a:t>
            </a:r>
          </a:p>
          <a:p>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a:t>
            </a:fld>
            <a:endParaRPr lang="fr-FR"/>
          </a:p>
        </p:txBody>
      </p:sp>
      <p:sp>
        <p:nvSpPr>
          <p:cNvPr id="6" name="Espace réservé du pied de page 5"/>
          <p:cNvSpPr>
            <a:spLocks noGrp="1"/>
          </p:cNvSpPr>
          <p:nvPr>
            <p:ph type="ftr" sz="quarter" idx="11"/>
          </p:nvPr>
        </p:nvSpPr>
        <p:spPr>
          <a:xfrm>
            <a:off x="2411760" y="6356350"/>
            <a:ext cx="4824536" cy="365125"/>
          </a:xfrm>
        </p:spPr>
        <p:txBody>
          <a:bodyPr/>
          <a:lstStyle/>
          <a:p>
            <a:r>
              <a:rPr lang="fr-FR" dirty="0" smtClean="0"/>
              <a:t>Stage PAF/Actualiser ses connaissances en Design/Mars 2012</a:t>
            </a:r>
            <a:endParaRPr lang="fr-FR" dirty="0"/>
          </a:p>
        </p:txBody>
      </p:sp>
      <p:pic>
        <p:nvPicPr>
          <p:cNvPr id="13" name="Image 12" descr="guimard 1898 00.jpg"/>
          <p:cNvPicPr>
            <a:picLocks noChangeAspect="1"/>
          </p:cNvPicPr>
          <p:nvPr/>
        </p:nvPicPr>
        <p:blipFill>
          <a:blip r:embed="rId2" cstate="print"/>
          <a:stretch>
            <a:fillRect/>
          </a:stretch>
        </p:blipFill>
        <p:spPr>
          <a:xfrm>
            <a:off x="-252536" y="1693838"/>
            <a:ext cx="1314554" cy="1944216"/>
          </a:xfrm>
          <a:prstGeom prst="rect">
            <a:avLst/>
          </a:prstGeom>
        </p:spPr>
      </p:pic>
      <p:pic>
        <p:nvPicPr>
          <p:cNvPr id="12" name="Image 11" descr="breuer 1925.jpg"/>
          <p:cNvPicPr>
            <a:picLocks noChangeAspect="1"/>
          </p:cNvPicPr>
          <p:nvPr/>
        </p:nvPicPr>
        <p:blipFill>
          <a:blip r:embed="rId3" cstate="print"/>
          <a:stretch>
            <a:fillRect/>
          </a:stretch>
        </p:blipFill>
        <p:spPr>
          <a:xfrm>
            <a:off x="971600" y="1693838"/>
            <a:ext cx="1766031" cy="1956954"/>
          </a:xfrm>
          <a:prstGeom prst="rect">
            <a:avLst/>
          </a:prstGeom>
        </p:spPr>
      </p:pic>
      <p:pic>
        <p:nvPicPr>
          <p:cNvPr id="10" name="Image 9" descr="001 chaise archétype.JPG"/>
          <p:cNvPicPr>
            <a:picLocks noChangeAspect="1"/>
          </p:cNvPicPr>
          <p:nvPr/>
        </p:nvPicPr>
        <p:blipFill>
          <a:blip r:embed="rId4" cstate="print"/>
          <a:stretch>
            <a:fillRect/>
          </a:stretch>
        </p:blipFill>
        <p:spPr>
          <a:xfrm>
            <a:off x="2195736" y="1693838"/>
            <a:ext cx="1584176" cy="1957308"/>
          </a:xfrm>
          <a:prstGeom prst="rect">
            <a:avLst/>
          </a:prstGeom>
        </p:spPr>
      </p:pic>
      <p:pic>
        <p:nvPicPr>
          <p:cNvPr id="15" name="Image 14" descr="teodoro 1968.jpg"/>
          <p:cNvPicPr>
            <a:picLocks noChangeAspect="1"/>
          </p:cNvPicPr>
          <p:nvPr/>
        </p:nvPicPr>
        <p:blipFill>
          <a:blip r:embed="rId5" cstate="print"/>
          <a:stretch>
            <a:fillRect/>
          </a:stretch>
        </p:blipFill>
        <p:spPr>
          <a:xfrm>
            <a:off x="3347864" y="1693838"/>
            <a:ext cx="1555760" cy="1956056"/>
          </a:xfrm>
          <a:prstGeom prst="rect">
            <a:avLst/>
          </a:prstGeom>
        </p:spPr>
      </p:pic>
      <p:pic>
        <p:nvPicPr>
          <p:cNvPr id="16" name="Image 15" descr="Paulin 1978.jpg"/>
          <p:cNvPicPr>
            <a:picLocks noChangeAspect="1"/>
          </p:cNvPicPr>
          <p:nvPr/>
        </p:nvPicPr>
        <p:blipFill>
          <a:blip r:embed="rId6" cstate="print"/>
          <a:stretch>
            <a:fillRect/>
          </a:stretch>
        </p:blipFill>
        <p:spPr>
          <a:xfrm>
            <a:off x="4499992" y="1693838"/>
            <a:ext cx="1559961" cy="1944216"/>
          </a:xfrm>
          <a:prstGeom prst="rect">
            <a:avLst/>
          </a:prstGeom>
        </p:spPr>
      </p:pic>
      <p:pic>
        <p:nvPicPr>
          <p:cNvPr id="17" name="Image 16" descr="G.jpg"/>
          <p:cNvPicPr>
            <a:picLocks noChangeAspect="1"/>
          </p:cNvPicPr>
          <p:nvPr/>
        </p:nvPicPr>
        <p:blipFill>
          <a:blip r:embed="rId7" cstate="print"/>
          <a:stretch>
            <a:fillRect/>
          </a:stretch>
        </p:blipFill>
        <p:spPr>
          <a:xfrm>
            <a:off x="5796136" y="1693837"/>
            <a:ext cx="1584176" cy="1957093"/>
          </a:xfrm>
          <a:prstGeom prst="rect">
            <a:avLst/>
          </a:prstGeom>
        </p:spPr>
      </p:pic>
      <p:pic>
        <p:nvPicPr>
          <p:cNvPr id="14" name="Image 13" descr="A.jpg"/>
          <p:cNvPicPr>
            <a:picLocks noChangeAspect="1"/>
          </p:cNvPicPr>
          <p:nvPr/>
        </p:nvPicPr>
        <p:blipFill>
          <a:blip r:embed="rId8" cstate="print"/>
          <a:stretch>
            <a:fillRect/>
          </a:stretch>
        </p:blipFill>
        <p:spPr>
          <a:xfrm>
            <a:off x="7168179" y="1693838"/>
            <a:ext cx="2634827" cy="1944216"/>
          </a:xfrm>
          <a:prstGeom prst="rect">
            <a:avLst/>
          </a:prstGeom>
        </p:spPr>
      </p:pic>
      <p:sp>
        <p:nvSpPr>
          <p:cNvPr id="21" name="Rectangle 20"/>
          <p:cNvSpPr/>
          <p:nvPr/>
        </p:nvSpPr>
        <p:spPr>
          <a:xfrm>
            <a:off x="-180528" y="3638054"/>
            <a:ext cx="9649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52536" y="1477814"/>
            <a:ext cx="9649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10</a:t>
            </a:fld>
            <a:endParaRPr lang="fr-FR"/>
          </a:p>
        </p:txBody>
      </p:sp>
      <p:sp>
        <p:nvSpPr>
          <p:cNvPr id="6" name="Rectangle 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3"/>
          <p:cNvSpPr txBox="1">
            <a:spLocks/>
          </p:cNvSpPr>
          <p:nvPr/>
        </p:nvSpPr>
        <p:spPr>
          <a:xfrm>
            <a:off x="2123728" y="6356350"/>
            <a:ext cx="525658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a:t>
            </a:r>
            <a:r>
              <a:rPr kumimoji="0" lang="fr-FR" sz="1200" b="0" i="0" u="none" strike="noStrike" kern="1200" cap="none" spc="0" normalizeH="0" noProof="0" dirty="0" smtClean="0">
                <a:ln>
                  <a:noFill/>
                </a:ln>
                <a:solidFill>
                  <a:schemeClr val="tx1">
                    <a:tint val="75000"/>
                  </a:schemeClr>
                </a:solidFill>
                <a:effectLst/>
                <a:uLnTx/>
                <a:uFillTx/>
                <a:latin typeface="+mn-lt"/>
                <a:ea typeface="+mn-ea"/>
                <a:cs typeface="+mn-cs"/>
              </a:rPr>
              <a:t>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ZoneTexte 8"/>
          <p:cNvSpPr txBox="1"/>
          <p:nvPr/>
        </p:nvSpPr>
        <p:spPr>
          <a:xfrm>
            <a:off x="611560" y="2564904"/>
            <a:ext cx="8064896" cy="2431435"/>
          </a:xfrm>
          <a:prstGeom prst="rect">
            <a:avLst/>
          </a:prstGeom>
          <a:noFill/>
        </p:spPr>
        <p:txBody>
          <a:bodyPr wrap="square" rtlCol="0">
            <a:spAutoFit/>
          </a:bodyPr>
          <a:lstStyle/>
          <a:p>
            <a:pPr lvl="0" algn="just"/>
            <a:r>
              <a:rPr lang="fr-FR" sz="2000" b="1" dirty="0" smtClean="0">
                <a:latin typeface="Century Gothic" pitchFamily="34" charset="0"/>
              </a:rPr>
              <a:t>Quelle est la place du design dans la chaîne de la conception au regard du programme de technologie du collège?</a:t>
            </a:r>
            <a:endParaRPr lang="fr-FR" sz="2000" dirty="0" smtClean="0">
              <a:latin typeface="Century Gothic" pitchFamily="34" charset="0"/>
            </a:endParaRPr>
          </a:p>
          <a:p>
            <a:pPr lvl="0" algn="r"/>
            <a:endParaRPr lang="fr-FR" sz="2000" dirty="0" smtClean="0">
              <a:latin typeface="Century Gothic" pitchFamily="34" charset="0"/>
            </a:endParaRPr>
          </a:p>
          <a:p>
            <a:pPr lvl="0" algn="r"/>
            <a:r>
              <a:rPr lang="fr-FR" sz="2000" dirty="0" smtClean="0">
                <a:latin typeface="Century Gothic" pitchFamily="34" charset="0"/>
              </a:rPr>
              <a:t>1-Ouverture et questionnement…</a:t>
            </a:r>
          </a:p>
          <a:p>
            <a:pPr lvl="0" algn="r"/>
            <a:r>
              <a:rPr lang="fr-FR" sz="1600" dirty="0" smtClean="0">
                <a:latin typeface="Century Gothic" pitchFamily="34" charset="0"/>
              </a:rPr>
              <a:t>Le terme de design n’est visiblement pas mentionné dans le référentiel</a:t>
            </a:r>
          </a:p>
          <a:p>
            <a:pPr lvl="0" algn="r"/>
            <a:endParaRPr lang="fr-FR" sz="1600" dirty="0" smtClean="0">
              <a:latin typeface="Century Gothic" pitchFamily="34" charset="0"/>
            </a:endParaRPr>
          </a:p>
          <a:p>
            <a:pPr lvl="0" algn="r"/>
            <a:r>
              <a:rPr lang="fr-FR" sz="2000" dirty="0" smtClean="0">
                <a:latin typeface="Century Gothic" pitchFamily="34" charset="0"/>
              </a:rPr>
              <a:t>2-Comment aborder et positionner le design au regard du programme de technologie du collège ?</a:t>
            </a:r>
            <a:endParaRPr lang="fr-FR" sz="2000" dirty="0">
              <a:latin typeface="Century Gothic" pitchFamily="34" charset="0"/>
            </a:endParaRPr>
          </a:p>
        </p:txBody>
      </p:sp>
      <p:sp>
        <p:nvSpPr>
          <p:cNvPr id="10" name="Rectangle à coins arrondis 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La technologie au collège…</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11</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3"/>
          <p:cNvSpPr txBox="1">
            <a:spLocks/>
          </p:cNvSpPr>
          <p:nvPr/>
        </p:nvSpPr>
        <p:spPr>
          <a:xfrm>
            <a:off x="2339752" y="6356350"/>
            <a:ext cx="511256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ZoneTexte 10"/>
          <p:cNvSpPr txBox="1"/>
          <p:nvPr/>
        </p:nvSpPr>
        <p:spPr>
          <a:xfrm>
            <a:off x="611560" y="1628800"/>
            <a:ext cx="8064896" cy="5878532"/>
          </a:xfrm>
          <a:prstGeom prst="rect">
            <a:avLst/>
          </a:prstGeom>
          <a:noFill/>
        </p:spPr>
        <p:txBody>
          <a:bodyPr wrap="square" rtlCol="0">
            <a:spAutoFit/>
          </a:bodyPr>
          <a:lstStyle/>
          <a:p>
            <a:pPr lvl="0"/>
            <a:r>
              <a:rPr lang="fr-FR" sz="2000" b="1" dirty="0" smtClean="0">
                <a:latin typeface="Century Gothic" pitchFamily="34" charset="0"/>
              </a:rPr>
              <a:t>Comment le design s’associe-t-il à la recherche, l’innovation et l’invention ?</a:t>
            </a:r>
            <a:endParaRPr lang="fr-FR" sz="2000" dirty="0" smtClean="0">
              <a:latin typeface="Century Gothic" pitchFamily="34" charset="0"/>
            </a:endParaRPr>
          </a:p>
          <a:p>
            <a:pPr lvl="0" algn="r"/>
            <a:endParaRPr lang="fr-FR" sz="2000" dirty="0" smtClean="0">
              <a:latin typeface="Century Gothic" pitchFamily="34" charset="0"/>
            </a:endParaRPr>
          </a:p>
          <a:p>
            <a:pPr lvl="0" algn="just"/>
            <a:r>
              <a:rPr lang="fr-FR" sz="2000" dirty="0" smtClean="0">
                <a:latin typeface="Century Gothic" pitchFamily="34" charset="0"/>
              </a:rPr>
              <a:t>Tour d’horizon des différentes méthodologies ou approche utilisées dans la démarche du designer.</a:t>
            </a:r>
          </a:p>
          <a:p>
            <a:pPr lvl="0" algn="just"/>
            <a:endParaRPr lang="fr-FR" sz="2000" dirty="0" smtClean="0">
              <a:latin typeface="Century Gothic" pitchFamily="34" charset="0"/>
            </a:endParaRPr>
          </a:p>
          <a:p>
            <a:pPr algn="just"/>
            <a:r>
              <a:rPr lang="fr-FR" sz="1400" b="1" dirty="0" smtClean="0">
                <a:latin typeface="Century Gothic" pitchFamily="34" charset="0"/>
              </a:rPr>
              <a:t>Le designer met en place une réflexion sur des systèmes de vie, développe des méthodologies de recherches originales, applique et expérimente de nouvelles technologies, de nouveaux matériaux, exploite des comportements émergents. Il vise toujours à la réalisation concrète d’objets, d’images, d’environnements et de services.</a:t>
            </a:r>
          </a:p>
          <a:p>
            <a:pPr algn="just"/>
            <a:r>
              <a:rPr lang="fr-FR" sz="1400" dirty="0" smtClean="0">
                <a:latin typeface="Century Gothic" pitchFamily="34" charset="0"/>
              </a:rPr>
              <a:t>Il est à l’origine des processus de conception où il s’attache à la relation à l’utilisateur, mise sur l’attractivité du produit et dote la marque de valeurs orientées sur l’esthétique et la créativité. Grâce à l’observation, l’étude des nouvelles tendances et à l’attention aux nouveaux usages, le design est au fondement de l’innovation ; il répond principalement à de nouvelles cibles et possède souvent des ambitions à l’export. Cette stratégie offre ainsi l’opportunité de créer de nouvelles activités.</a:t>
            </a:r>
          </a:p>
          <a:p>
            <a:pPr algn="just"/>
            <a:r>
              <a:rPr lang="fr-FR" sz="1400" i="1" dirty="0" smtClean="0">
                <a:latin typeface="Century Gothic" pitchFamily="34" charset="0"/>
              </a:rPr>
              <a:t>« Le design n’est plus considéré comme une valeur ajoutée mais bien comme une valeur intrinsèque de l’entreprise ».</a:t>
            </a:r>
            <a:endParaRPr lang="fr-FR" sz="1400" dirty="0" smtClean="0">
              <a:latin typeface="Century Gothic" pitchFamily="34" charset="0"/>
            </a:endParaRPr>
          </a:p>
          <a:p>
            <a:pPr algn="just"/>
            <a:endParaRPr lang="fr-FR" sz="1400" dirty="0" smtClean="0">
              <a:latin typeface="Century Gothic" pitchFamily="34" charset="0"/>
            </a:endParaRPr>
          </a:p>
          <a:p>
            <a:pPr lvl="0" algn="just"/>
            <a:endParaRPr lang="fr-FR" sz="2000" dirty="0" smtClean="0">
              <a:latin typeface="Century Gothic" pitchFamily="34" charset="0"/>
            </a:endParaRPr>
          </a:p>
          <a:p>
            <a:pPr lvl="0"/>
            <a:endParaRPr lang="fr-FR" sz="2000" dirty="0" smtClean="0">
              <a:latin typeface="Century Gothic" pitchFamily="34" charset="0"/>
            </a:endParaRPr>
          </a:p>
          <a:p>
            <a:pPr lvl="0"/>
            <a:endParaRPr lang="fr-FR" sz="2000" dirty="0">
              <a:latin typeface="Century Gothic" pitchFamily="34" charset="0"/>
            </a:endParaRPr>
          </a:p>
        </p:txBody>
      </p:sp>
      <p:sp>
        <p:nvSpPr>
          <p:cNvPr id="12" name="Rectangle à coins arrondis 11"/>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ZoneTexte 12"/>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Design, recherche et développement…</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12</a:t>
            </a:fld>
            <a:endParaRPr lang="fr-FR"/>
          </a:p>
        </p:txBody>
      </p:sp>
      <p:sp>
        <p:nvSpPr>
          <p:cNvPr id="15"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Rectangle 18"/>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pied de page 3"/>
          <p:cNvSpPr txBox="1">
            <a:spLocks/>
          </p:cNvSpPr>
          <p:nvPr/>
        </p:nvSpPr>
        <p:spPr>
          <a:xfrm>
            <a:off x="1835696" y="6356350"/>
            <a:ext cx="561662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2" name="ZoneTexte 21"/>
          <p:cNvSpPr txBox="1"/>
          <p:nvPr/>
        </p:nvSpPr>
        <p:spPr>
          <a:xfrm>
            <a:off x="611560" y="1628800"/>
            <a:ext cx="8064896" cy="5539978"/>
          </a:xfrm>
          <a:prstGeom prst="rect">
            <a:avLst/>
          </a:prstGeom>
          <a:noFill/>
        </p:spPr>
        <p:txBody>
          <a:bodyPr wrap="square" rtlCol="0">
            <a:spAutoFit/>
          </a:bodyPr>
          <a:lstStyle/>
          <a:p>
            <a:pPr lvl="0"/>
            <a:r>
              <a:rPr lang="fr-FR" sz="2000" b="1" dirty="0" smtClean="0">
                <a:latin typeface="Century Gothic" pitchFamily="34" charset="0"/>
              </a:rPr>
              <a:t>Donner corps aux usages</a:t>
            </a:r>
          </a:p>
          <a:p>
            <a:pPr lvl="0"/>
            <a:endParaRPr lang="fr-FR" sz="2000" dirty="0" smtClean="0">
              <a:latin typeface="Century Gothic" pitchFamily="34" charset="0"/>
            </a:endParaRPr>
          </a:p>
          <a:p>
            <a:pPr lvl="3">
              <a:buFont typeface="Wingdings" pitchFamily="2" charset="2"/>
              <a:buChar char="q"/>
            </a:pPr>
            <a:r>
              <a:rPr lang="fr-FR" sz="2000" dirty="0" smtClean="0">
                <a:latin typeface="Century Gothic" pitchFamily="34" charset="0"/>
              </a:rPr>
              <a:t>Optimiser les usages</a:t>
            </a:r>
          </a:p>
          <a:p>
            <a:r>
              <a:rPr lang="fr-FR" sz="2000" dirty="0" smtClean="0">
                <a:latin typeface="Century Gothic" pitchFamily="34" charset="0"/>
              </a:rPr>
              <a:t>		...en réunissant des fonctions complémentaires</a:t>
            </a:r>
          </a:p>
          <a:p>
            <a:r>
              <a:rPr lang="fr-FR" sz="2000" dirty="0" smtClean="0">
                <a:latin typeface="Century Gothic" pitchFamily="34" charset="0"/>
              </a:rPr>
              <a:t>		...par l'extension de la fonction</a:t>
            </a:r>
          </a:p>
          <a:p>
            <a:r>
              <a:rPr lang="fr-FR" sz="2000" dirty="0" smtClean="0">
                <a:latin typeface="Century Gothic" pitchFamily="34" charset="0"/>
              </a:rPr>
              <a:t>		...pour assurer la performance et l'efficacité</a:t>
            </a:r>
          </a:p>
          <a:p>
            <a:r>
              <a:rPr lang="fr-FR" sz="2000" dirty="0" smtClean="0">
                <a:latin typeface="Century Gothic" pitchFamily="34" charset="0"/>
              </a:rPr>
              <a:t>		...pour renforcer le confort </a:t>
            </a:r>
          </a:p>
          <a:p>
            <a:endParaRPr lang="fr-FR" sz="2000" dirty="0" smtClean="0">
              <a:latin typeface="Century Gothic" pitchFamily="34" charset="0"/>
            </a:endParaRPr>
          </a:p>
          <a:p>
            <a:pPr lvl="3">
              <a:buFont typeface="Wingdings" pitchFamily="2" charset="2"/>
              <a:buChar char="q"/>
            </a:pPr>
            <a:r>
              <a:rPr lang="fr-FR" sz="2000" dirty="0" smtClean="0">
                <a:latin typeface="Century Gothic" pitchFamily="34" charset="0"/>
              </a:rPr>
              <a:t>Être attentif aux usagers</a:t>
            </a:r>
          </a:p>
          <a:p>
            <a:r>
              <a:rPr lang="fr-FR" sz="2000" dirty="0" smtClean="0">
                <a:latin typeface="Century Gothic" pitchFamily="34" charset="0"/>
              </a:rPr>
              <a:t>		...pour être plus adapté à chacun</a:t>
            </a:r>
          </a:p>
          <a:p>
            <a:r>
              <a:rPr lang="fr-FR" sz="2000" dirty="0" smtClean="0">
                <a:latin typeface="Century Gothic" pitchFamily="34" charset="0"/>
              </a:rPr>
              <a:t>		...pour être plus accessible à tous</a:t>
            </a:r>
          </a:p>
          <a:p>
            <a:r>
              <a:rPr lang="fr-FR" sz="2000" dirty="0" smtClean="0">
                <a:latin typeface="Century Gothic" pitchFamily="34" charset="0"/>
              </a:rPr>
              <a:t>		...en associant l'usager à la démarche</a:t>
            </a:r>
          </a:p>
          <a:p>
            <a:r>
              <a:rPr lang="fr-FR" sz="2000" dirty="0" smtClean="0">
                <a:latin typeface="Century Gothic" pitchFamily="34" charset="0"/>
              </a:rPr>
              <a:t> </a:t>
            </a:r>
          </a:p>
          <a:p>
            <a:pPr lvl="3">
              <a:buFont typeface="Wingdings" pitchFamily="2" charset="2"/>
              <a:buChar char="q"/>
            </a:pPr>
            <a:r>
              <a:rPr lang="fr-FR" sz="2000" dirty="0" smtClean="0">
                <a:latin typeface="Century Gothic" pitchFamily="34" charset="0"/>
              </a:rPr>
              <a:t>Adapter les usages aux besoins </a:t>
            </a:r>
          </a:p>
          <a:p>
            <a:endParaRPr lang="fr-FR" sz="1400" dirty="0" smtClean="0">
              <a:latin typeface="Century Gothic" pitchFamily="34" charset="0"/>
            </a:endParaRPr>
          </a:p>
          <a:p>
            <a:pPr lvl="0"/>
            <a:endParaRPr lang="fr-FR" sz="2000" dirty="0" smtClean="0">
              <a:latin typeface="Century Gothic" pitchFamily="34" charset="0"/>
            </a:endParaRPr>
          </a:p>
          <a:p>
            <a:pPr lvl="0"/>
            <a:endParaRPr lang="fr-FR" sz="2000" dirty="0" smtClean="0">
              <a:latin typeface="Century Gothic" pitchFamily="34" charset="0"/>
            </a:endParaRPr>
          </a:p>
          <a:p>
            <a:pPr lvl="0"/>
            <a:endParaRPr lang="fr-FR" sz="2000" dirty="0">
              <a:latin typeface="Century Gothic" pitchFamily="34" charset="0"/>
            </a:endParaRPr>
          </a:p>
        </p:txBody>
      </p:sp>
      <p:sp>
        <p:nvSpPr>
          <p:cNvPr id="23" name="Rectangle à coins arrondis 22"/>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ZoneTexte 23"/>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Rôle et activité du designer …</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13</a:t>
            </a:fld>
            <a:endParaRPr lang="fr-FR"/>
          </a:p>
        </p:txBody>
      </p:sp>
      <p:sp>
        <p:nvSpPr>
          <p:cNvPr id="1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3" name="Rectangle 22"/>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pied de page 3"/>
          <p:cNvSpPr txBox="1">
            <a:spLocks/>
          </p:cNvSpPr>
          <p:nvPr/>
        </p:nvSpPr>
        <p:spPr>
          <a:xfrm>
            <a:off x="1907704" y="6356350"/>
            <a:ext cx="583264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6" name="ZoneTexte 25"/>
          <p:cNvSpPr txBox="1"/>
          <p:nvPr/>
        </p:nvSpPr>
        <p:spPr>
          <a:xfrm>
            <a:off x="611560" y="1628800"/>
            <a:ext cx="8064896" cy="4955203"/>
          </a:xfrm>
          <a:prstGeom prst="rect">
            <a:avLst/>
          </a:prstGeom>
          <a:noFill/>
        </p:spPr>
        <p:txBody>
          <a:bodyPr wrap="square" rtlCol="0">
            <a:spAutoFit/>
          </a:bodyPr>
          <a:lstStyle/>
          <a:p>
            <a:pPr lvl="0"/>
            <a:r>
              <a:rPr lang="fr-FR" sz="2000" b="1" dirty="0" smtClean="0">
                <a:latin typeface="Century Gothic" pitchFamily="34" charset="0"/>
              </a:rPr>
              <a:t>Formaliser des intentions </a:t>
            </a:r>
          </a:p>
          <a:p>
            <a:pPr lvl="0"/>
            <a:endParaRPr lang="fr-FR" sz="2000" dirty="0" smtClean="0">
              <a:latin typeface="Century Gothic" pitchFamily="34" charset="0"/>
            </a:endParaRPr>
          </a:p>
          <a:p>
            <a:pPr lvl="3">
              <a:buFont typeface="Wingdings" pitchFamily="2" charset="2"/>
              <a:buChar char="q"/>
            </a:pPr>
            <a:r>
              <a:rPr lang="fr-FR" dirty="0" smtClean="0">
                <a:latin typeface="Century Gothic" pitchFamily="34" charset="0"/>
              </a:rPr>
              <a:t>Exprimer des valeurs</a:t>
            </a:r>
            <a:endParaRPr lang="fr-FR" sz="3600" dirty="0" smtClean="0">
              <a:latin typeface="Century Gothic" pitchFamily="34" charset="0"/>
            </a:endParaRPr>
          </a:p>
          <a:p>
            <a:r>
              <a:rPr lang="fr-FR" dirty="0" smtClean="0">
                <a:latin typeface="Century Gothic" pitchFamily="34" charset="0"/>
              </a:rPr>
              <a:t>		...liées à sa personnalité</a:t>
            </a:r>
            <a:endParaRPr lang="fr-FR" sz="3600" dirty="0" smtClean="0">
              <a:latin typeface="Century Gothic" pitchFamily="34" charset="0"/>
            </a:endParaRPr>
          </a:p>
          <a:p>
            <a:r>
              <a:rPr lang="fr-FR" dirty="0" smtClean="0">
                <a:latin typeface="Century Gothic" pitchFamily="34" charset="0"/>
              </a:rPr>
              <a:t>		...liées à une marque</a:t>
            </a:r>
            <a:endParaRPr lang="fr-FR" sz="3600" dirty="0" smtClean="0">
              <a:latin typeface="Century Gothic" pitchFamily="34" charset="0"/>
            </a:endParaRPr>
          </a:p>
          <a:p>
            <a:r>
              <a:rPr lang="fr-FR" dirty="0" smtClean="0">
                <a:latin typeface="Century Gothic" pitchFamily="34" charset="0"/>
              </a:rPr>
              <a:t>		...liées à une collectivité</a:t>
            </a:r>
            <a:endParaRPr lang="fr-FR" sz="3600" dirty="0" smtClean="0">
              <a:latin typeface="Century Gothic" pitchFamily="34" charset="0"/>
            </a:endParaRPr>
          </a:p>
          <a:p>
            <a:r>
              <a:rPr lang="fr-FR" dirty="0" smtClean="0">
                <a:latin typeface="Century Gothic" pitchFamily="34" charset="0"/>
              </a:rPr>
              <a:t>		...liées au savoir-faire (qualité, etc.)</a:t>
            </a:r>
          </a:p>
          <a:p>
            <a:endParaRPr lang="fr-FR" sz="3600" dirty="0" smtClean="0">
              <a:latin typeface="Century Gothic" pitchFamily="34" charset="0"/>
            </a:endParaRPr>
          </a:p>
          <a:p>
            <a:pPr lvl="3">
              <a:buFont typeface="Wingdings" pitchFamily="2" charset="2"/>
              <a:buChar char="q"/>
            </a:pPr>
            <a:r>
              <a:rPr lang="fr-FR" dirty="0" smtClean="0">
                <a:latin typeface="Century Gothic" pitchFamily="34" charset="0"/>
              </a:rPr>
              <a:t>Faire références</a:t>
            </a:r>
            <a:endParaRPr lang="fr-FR" sz="3600" dirty="0" smtClean="0">
              <a:latin typeface="Century Gothic" pitchFamily="34" charset="0"/>
            </a:endParaRPr>
          </a:p>
          <a:p>
            <a:r>
              <a:rPr lang="fr-FR" dirty="0" smtClean="0">
                <a:latin typeface="Century Gothic" pitchFamily="34" charset="0"/>
              </a:rPr>
              <a:t>		...à la fonction</a:t>
            </a:r>
            <a:endParaRPr lang="fr-FR" sz="3600" dirty="0" smtClean="0">
              <a:latin typeface="Century Gothic" pitchFamily="34" charset="0"/>
            </a:endParaRPr>
          </a:p>
          <a:p>
            <a:r>
              <a:rPr lang="fr-FR" dirty="0" smtClean="0">
                <a:latin typeface="Century Gothic" pitchFamily="34" charset="0"/>
              </a:rPr>
              <a:t>		...à des caractéristiques</a:t>
            </a:r>
            <a:endParaRPr lang="fr-FR" sz="3600" dirty="0" smtClean="0">
              <a:latin typeface="Century Gothic" pitchFamily="34" charset="0"/>
            </a:endParaRPr>
          </a:p>
          <a:p>
            <a:r>
              <a:rPr lang="fr-FR" dirty="0" smtClean="0">
                <a:latin typeface="Century Gothic" pitchFamily="34" charset="0"/>
              </a:rPr>
              <a:t>		...à d'autres univers (transfert et décalage)</a:t>
            </a:r>
            <a:endParaRPr lang="fr-FR" sz="3600" dirty="0" smtClean="0">
              <a:latin typeface="Century Gothic" pitchFamily="34" charset="0"/>
            </a:endParaRPr>
          </a:p>
          <a:p>
            <a:r>
              <a:rPr lang="fr-FR" dirty="0" smtClean="0">
                <a:latin typeface="Century Gothic" pitchFamily="34" charset="0"/>
              </a:rPr>
              <a:t>		...au design, à l'architecture, à l'art</a:t>
            </a:r>
            <a:endParaRPr lang="fr-FR" sz="3600" dirty="0" smtClean="0">
              <a:latin typeface="Century Gothic" pitchFamily="34" charset="0"/>
            </a:endParaRPr>
          </a:p>
          <a:p>
            <a:pPr lvl="0"/>
            <a:endParaRPr lang="fr-FR" sz="2000" dirty="0" smtClean="0">
              <a:latin typeface="Century Gothic" pitchFamily="34" charset="0"/>
            </a:endParaRPr>
          </a:p>
          <a:p>
            <a:pPr lvl="0"/>
            <a:endParaRPr lang="fr-FR" sz="2000" dirty="0" smtClean="0">
              <a:latin typeface="Century Gothic" pitchFamily="34" charset="0"/>
            </a:endParaRPr>
          </a:p>
          <a:p>
            <a:pPr lvl="0"/>
            <a:endParaRPr lang="fr-FR" sz="2000" dirty="0">
              <a:latin typeface="Century Gothic" pitchFamily="34" charset="0"/>
            </a:endParaRPr>
          </a:p>
        </p:txBody>
      </p:sp>
      <p:sp>
        <p:nvSpPr>
          <p:cNvPr id="27" name="Rectangle à coins arrondis 26"/>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27"/>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Rôle et activité du designer …</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14</a:t>
            </a:fld>
            <a:endParaRPr lang="fr-F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Rectangle 1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3"/>
          <p:cNvSpPr txBox="1">
            <a:spLocks/>
          </p:cNvSpPr>
          <p:nvPr/>
        </p:nvSpPr>
        <p:spPr>
          <a:xfrm>
            <a:off x="1979712" y="6356350"/>
            <a:ext cx="5400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ZoneTexte 18"/>
          <p:cNvSpPr txBox="1"/>
          <p:nvPr/>
        </p:nvSpPr>
        <p:spPr>
          <a:xfrm>
            <a:off x="611560" y="1628800"/>
            <a:ext cx="8064896" cy="4524315"/>
          </a:xfrm>
          <a:prstGeom prst="rect">
            <a:avLst/>
          </a:prstGeom>
          <a:noFill/>
        </p:spPr>
        <p:txBody>
          <a:bodyPr wrap="square" rtlCol="0">
            <a:spAutoFit/>
          </a:bodyPr>
          <a:lstStyle/>
          <a:p>
            <a:r>
              <a:rPr lang="fr-FR" sz="2000" b="1" dirty="0" smtClean="0">
                <a:latin typeface="Century Gothic" pitchFamily="34" charset="0"/>
              </a:rPr>
              <a:t>Contribuer aux évolutions sociales</a:t>
            </a:r>
            <a:endParaRPr lang="fr-FR" sz="2000" dirty="0" smtClean="0">
              <a:latin typeface="Century Gothic" pitchFamily="34" charset="0"/>
            </a:endParaRPr>
          </a:p>
          <a:p>
            <a:pPr lvl="0"/>
            <a:endParaRPr lang="fr-FR" sz="2000" dirty="0" smtClean="0">
              <a:latin typeface="Century Gothic" pitchFamily="34" charset="0"/>
            </a:endParaRPr>
          </a:p>
          <a:p>
            <a:pPr lvl="3">
              <a:buFont typeface="Wingdings" pitchFamily="2" charset="2"/>
              <a:buChar char="q"/>
            </a:pPr>
            <a:r>
              <a:rPr lang="fr-FR" dirty="0" smtClean="0">
                <a:latin typeface="Century Gothic" pitchFamily="34" charset="0"/>
              </a:rPr>
              <a:t>Interroger la société (comprendre la société)</a:t>
            </a:r>
          </a:p>
          <a:p>
            <a:pPr lvl="3"/>
            <a:endParaRPr lang="fr-FR" sz="3200" dirty="0" smtClean="0">
              <a:latin typeface="Century Gothic" pitchFamily="34" charset="0"/>
            </a:endParaRPr>
          </a:p>
          <a:p>
            <a:pPr lvl="3">
              <a:buFont typeface="Wingdings" pitchFamily="2" charset="2"/>
              <a:buChar char="q"/>
            </a:pPr>
            <a:r>
              <a:rPr lang="fr-FR" dirty="0" smtClean="0">
                <a:latin typeface="Century Gothic" pitchFamily="34" charset="0"/>
              </a:rPr>
              <a:t>Proposer des évolutions</a:t>
            </a:r>
            <a:endParaRPr lang="fr-FR" sz="3200" dirty="0" smtClean="0">
              <a:latin typeface="Century Gothic" pitchFamily="34" charset="0"/>
            </a:endParaRPr>
          </a:p>
          <a:p>
            <a:r>
              <a:rPr lang="fr-FR" dirty="0" smtClean="0">
                <a:latin typeface="Century Gothic" pitchFamily="34" charset="0"/>
              </a:rPr>
              <a:t>		...en développant son projet </a:t>
            </a:r>
            <a:endParaRPr lang="fr-FR" sz="3200" dirty="0" smtClean="0">
              <a:latin typeface="Century Gothic" pitchFamily="34" charset="0"/>
            </a:endParaRPr>
          </a:p>
          <a:p>
            <a:r>
              <a:rPr lang="fr-FR" dirty="0" smtClean="0">
                <a:latin typeface="Century Gothic" pitchFamily="34" charset="0"/>
              </a:rPr>
              <a:t>		...sous forme de prototype</a:t>
            </a:r>
          </a:p>
          <a:p>
            <a:endParaRPr lang="fr-FR" sz="3200" dirty="0" smtClean="0">
              <a:latin typeface="Century Gothic" pitchFamily="34" charset="0"/>
            </a:endParaRPr>
          </a:p>
          <a:p>
            <a:pPr lvl="3">
              <a:buFont typeface="Wingdings" pitchFamily="2" charset="2"/>
              <a:buChar char="q"/>
            </a:pPr>
            <a:r>
              <a:rPr lang="fr-FR" dirty="0" smtClean="0">
                <a:latin typeface="Century Gothic" pitchFamily="34" charset="0"/>
              </a:rPr>
              <a:t>Accompagner les engagements</a:t>
            </a:r>
            <a:endParaRPr lang="fr-FR" sz="3200" dirty="0" smtClean="0">
              <a:latin typeface="Century Gothic" pitchFamily="34" charset="0"/>
            </a:endParaRPr>
          </a:p>
          <a:p>
            <a:r>
              <a:rPr lang="fr-FR" dirty="0" smtClean="0">
                <a:latin typeface="Century Gothic" pitchFamily="34" charset="0"/>
              </a:rPr>
              <a:t>		...des entreprises</a:t>
            </a:r>
            <a:endParaRPr lang="fr-FR" sz="3200" dirty="0" smtClean="0">
              <a:latin typeface="Century Gothic" pitchFamily="34" charset="0"/>
            </a:endParaRPr>
          </a:p>
          <a:p>
            <a:r>
              <a:rPr lang="fr-FR" dirty="0" smtClean="0">
                <a:latin typeface="Century Gothic" pitchFamily="34" charset="0"/>
              </a:rPr>
              <a:t>		...des collectivités</a:t>
            </a:r>
            <a:endParaRPr lang="fr-FR" sz="3200" dirty="0" smtClean="0">
              <a:latin typeface="Century Gothic" pitchFamily="34" charset="0"/>
            </a:endParaRPr>
          </a:p>
          <a:p>
            <a:r>
              <a:rPr lang="fr-FR" dirty="0" smtClean="0">
                <a:latin typeface="Century Gothic" pitchFamily="34" charset="0"/>
              </a:rPr>
              <a:t>		...des organisations</a:t>
            </a:r>
            <a:endParaRPr lang="fr-FR" sz="3200" dirty="0" smtClean="0">
              <a:latin typeface="Century Gothic" pitchFamily="34" charset="0"/>
            </a:endParaRPr>
          </a:p>
          <a:p>
            <a:pPr lvl="0"/>
            <a:endParaRPr lang="fr-FR" sz="2000" dirty="0" smtClean="0">
              <a:latin typeface="Century Gothic" pitchFamily="34" charset="0"/>
            </a:endParaRPr>
          </a:p>
          <a:p>
            <a:pPr lvl="0"/>
            <a:endParaRPr lang="fr-FR" sz="2000" dirty="0">
              <a:latin typeface="Century Gothic" pitchFamily="34" charset="0"/>
            </a:endParaRPr>
          </a:p>
        </p:txBody>
      </p:sp>
      <p:sp>
        <p:nvSpPr>
          <p:cNvPr id="20" name="Rectangle à coins arrondis 1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Rôle et activité du designer …</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15</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Rectangle 1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pied de page 3"/>
          <p:cNvSpPr txBox="1">
            <a:spLocks/>
          </p:cNvSpPr>
          <p:nvPr/>
        </p:nvSpPr>
        <p:spPr>
          <a:xfrm>
            <a:off x="2339752" y="6356350"/>
            <a:ext cx="475252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a:t>
            </a:r>
            <a:r>
              <a:rPr kumimoji="0" lang="fr-FR" sz="1200" b="0" i="0" u="none" strike="noStrike" kern="1200" cap="none" spc="0" normalizeH="0" noProof="0" dirty="0" smtClean="0">
                <a:ln>
                  <a:noFill/>
                </a:ln>
                <a:solidFill>
                  <a:schemeClr val="tx1">
                    <a:tint val="75000"/>
                  </a:schemeClr>
                </a:solidFill>
                <a:effectLst/>
                <a:uLnTx/>
                <a:uFillTx/>
                <a:latin typeface="+mn-lt"/>
                <a:ea typeface="+mn-ea"/>
                <a:cs typeface="+mn-cs"/>
              </a:rPr>
              <a:t>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ZoneTexte 18"/>
          <p:cNvSpPr txBox="1"/>
          <p:nvPr/>
        </p:nvSpPr>
        <p:spPr>
          <a:xfrm>
            <a:off x="611560" y="1628800"/>
            <a:ext cx="8064896" cy="5139869"/>
          </a:xfrm>
          <a:prstGeom prst="rect">
            <a:avLst/>
          </a:prstGeom>
          <a:noFill/>
        </p:spPr>
        <p:txBody>
          <a:bodyPr wrap="square" rtlCol="0">
            <a:spAutoFit/>
          </a:bodyPr>
          <a:lstStyle/>
          <a:p>
            <a:r>
              <a:rPr lang="fr-FR" sz="2000" b="1" dirty="0" smtClean="0">
                <a:latin typeface="Century Gothic" pitchFamily="34" charset="0"/>
              </a:rPr>
              <a:t>S’emparer des techniques</a:t>
            </a:r>
            <a:endParaRPr lang="fr-FR" sz="2000" dirty="0" smtClean="0">
              <a:latin typeface="Century Gothic" pitchFamily="34" charset="0"/>
            </a:endParaRPr>
          </a:p>
          <a:p>
            <a:endParaRPr lang="fr-FR" sz="2000" dirty="0" smtClean="0">
              <a:latin typeface="Century Gothic" pitchFamily="34" charset="0"/>
            </a:endParaRPr>
          </a:p>
          <a:p>
            <a:pPr lvl="3">
              <a:buFont typeface="Wingdings" pitchFamily="2" charset="2"/>
              <a:buChar char="q"/>
            </a:pPr>
            <a:r>
              <a:rPr lang="fr-FR" dirty="0" smtClean="0">
                <a:latin typeface="Century Gothic" pitchFamily="34" charset="0"/>
              </a:rPr>
              <a:t>Intégrer une technique</a:t>
            </a:r>
            <a:endParaRPr lang="fr-FR" sz="3200" dirty="0" smtClean="0">
              <a:latin typeface="Century Gothic" pitchFamily="34" charset="0"/>
            </a:endParaRPr>
          </a:p>
          <a:p>
            <a:r>
              <a:rPr lang="fr-FR" dirty="0" smtClean="0">
                <a:latin typeface="Century Gothic" pitchFamily="34" charset="0"/>
              </a:rPr>
              <a:t>		...pour améliorer une fonction existante</a:t>
            </a:r>
            <a:endParaRPr lang="fr-FR" sz="3200" dirty="0" smtClean="0">
              <a:latin typeface="Century Gothic" pitchFamily="34" charset="0"/>
            </a:endParaRPr>
          </a:p>
          <a:p>
            <a:r>
              <a:rPr lang="fr-FR" dirty="0" smtClean="0">
                <a:latin typeface="Century Gothic" pitchFamily="34" charset="0"/>
              </a:rPr>
              <a:t>		...pour rendre tangible le virtuel et l'invisible</a:t>
            </a:r>
            <a:endParaRPr lang="fr-FR" sz="3200" dirty="0" smtClean="0">
              <a:latin typeface="Century Gothic" pitchFamily="34" charset="0"/>
            </a:endParaRPr>
          </a:p>
          <a:p>
            <a:r>
              <a:rPr lang="fr-FR" dirty="0" smtClean="0">
                <a:latin typeface="Century Gothic" pitchFamily="34" charset="0"/>
              </a:rPr>
              <a:t>		...pour simplifier l'accès à la technologie</a:t>
            </a:r>
            <a:endParaRPr lang="fr-FR" sz="3200" dirty="0" smtClean="0">
              <a:latin typeface="Century Gothic" pitchFamily="34" charset="0"/>
            </a:endParaRPr>
          </a:p>
          <a:p>
            <a:r>
              <a:rPr lang="fr-FR" dirty="0" smtClean="0">
                <a:latin typeface="Century Gothic" pitchFamily="34" charset="0"/>
              </a:rPr>
              <a:t>		...pour défricher de nouveaux champs formels</a:t>
            </a:r>
            <a:endParaRPr lang="fr-FR" sz="3200" dirty="0" smtClean="0">
              <a:latin typeface="Century Gothic" pitchFamily="34" charset="0"/>
            </a:endParaRPr>
          </a:p>
          <a:p>
            <a:r>
              <a:rPr lang="fr-FR" dirty="0" smtClean="0">
                <a:latin typeface="Century Gothic" pitchFamily="34" charset="0"/>
              </a:rPr>
              <a:t>		...qui rend concrètes les inventions</a:t>
            </a:r>
          </a:p>
          <a:p>
            <a:endParaRPr lang="fr-FR" sz="3200" dirty="0" smtClean="0">
              <a:latin typeface="Century Gothic" pitchFamily="34" charset="0"/>
            </a:endParaRPr>
          </a:p>
          <a:p>
            <a:pPr lvl="3">
              <a:buFont typeface="Wingdings" pitchFamily="2" charset="2"/>
              <a:buChar char="q"/>
            </a:pPr>
            <a:r>
              <a:rPr lang="fr-FR" dirty="0" smtClean="0">
                <a:latin typeface="Century Gothic" pitchFamily="34" charset="0"/>
              </a:rPr>
              <a:t>Limiter l'impact environnemental (développement durable)</a:t>
            </a:r>
            <a:endParaRPr lang="fr-FR" sz="3200" dirty="0" smtClean="0">
              <a:latin typeface="Century Gothic" pitchFamily="34" charset="0"/>
            </a:endParaRPr>
          </a:p>
          <a:p>
            <a:r>
              <a:rPr lang="fr-FR" dirty="0" smtClean="0">
                <a:latin typeface="Century Gothic" pitchFamily="34" charset="0"/>
              </a:rPr>
              <a:t>		…avant utilisation</a:t>
            </a:r>
            <a:endParaRPr lang="fr-FR" sz="3200" dirty="0" smtClean="0">
              <a:latin typeface="Century Gothic" pitchFamily="34" charset="0"/>
            </a:endParaRPr>
          </a:p>
          <a:p>
            <a:r>
              <a:rPr lang="fr-FR" dirty="0" smtClean="0">
                <a:latin typeface="Century Gothic" pitchFamily="34" charset="0"/>
              </a:rPr>
              <a:t>		...lors de l'utilisation</a:t>
            </a:r>
            <a:endParaRPr lang="fr-FR" sz="3200" dirty="0" smtClean="0">
              <a:latin typeface="Century Gothic" pitchFamily="34" charset="0"/>
            </a:endParaRPr>
          </a:p>
          <a:p>
            <a:r>
              <a:rPr lang="fr-FR" dirty="0" smtClean="0">
                <a:latin typeface="Century Gothic" pitchFamily="34" charset="0"/>
              </a:rPr>
              <a:t>		...par le </a:t>
            </a:r>
            <a:r>
              <a:rPr lang="fr-FR" dirty="0" err="1" smtClean="0">
                <a:latin typeface="Century Gothic" pitchFamily="34" charset="0"/>
              </a:rPr>
              <a:t>process</a:t>
            </a:r>
            <a:r>
              <a:rPr lang="fr-FR" dirty="0" smtClean="0">
                <a:latin typeface="Century Gothic" pitchFamily="34" charset="0"/>
              </a:rPr>
              <a:t>, les matériaux</a:t>
            </a:r>
            <a:endParaRPr lang="fr-FR" sz="3200" dirty="0" smtClean="0">
              <a:latin typeface="Century Gothic" pitchFamily="34" charset="0"/>
            </a:endParaRPr>
          </a:p>
          <a:p>
            <a:r>
              <a:rPr lang="fr-FR" dirty="0" smtClean="0">
                <a:latin typeface="Century Gothic" pitchFamily="34" charset="0"/>
              </a:rPr>
              <a:t>		...après usage (cycle de vie du produit)</a:t>
            </a:r>
            <a:endParaRPr lang="fr-FR" sz="3200" dirty="0" smtClean="0">
              <a:latin typeface="Century Gothic" pitchFamily="34" charset="0"/>
            </a:endParaRPr>
          </a:p>
          <a:p>
            <a:pPr lvl="0"/>
            <a:endParaRPr lang="fr-FR" sz="2000" dirty="0" smtClean="0">
              <a:latin typeface="Century Gothic" pitchFamily="34" charset="0"/>
            </a:endParaRPr>
          </a:p>
          <a:p>
            <a:pPr lvl="0"/>
            <a:endParaRPr lang="fr-FR" sz="2000" dirty="0">
              <a:latin typeface="Century Gothic" pitchFamily="34" charset="0"/>
            </a:endParaRPr>
          </a:p>
        </p:txBody>
      </p:sp>
      <p:sp>
        <p:nvSpPr>
          <p:cNvPr id="20" name="Rectangle à coins arrondis 1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539551" y="580618"/>
            <a:ext cx="6900767" cy="400110"/>
          </a:xfrm>
          <a:prstGeom prst="rect">
            <a:avLst/>
          </a:prstGeom>
          <a:noFill/>
        </p:spPr>
        <p:txBody>
          <a:bodyPr wrap="square" rtlCol="0">
            <a:spAutoFit/>
          </a:bodyPr>
          <a:lstStyle/>
          <a:p>
            <a:pPr lvl="0"/>
            <a:r>
              <a:rPr lang="fr-FR" sz="2000" dirty="0" smtClean="0">
                <a:latin typeface="Century Gothic" pitchFamily="34" charset="0"/>
              </a:rPr>
              <a:t>Rôle et activité du designer …</a:t>
            </a:r>
            <a:endParaRPr lang="fr-FR" sz="20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0.70"/>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16</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Rectangle 1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pied de page 3"/>
          <p:cNvSpPr txBox="1">
            <a:spLocks/>
          </p:cNvSpPr>
          <p:nvPr/>
        </p:nvSpPr>
        <p:spPr>
          <a:xfrm>
            <a:off x="2195736" y="6356350"/>
            <a:ext cx="504056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2" name="Rectangle à coins arrondis 21"/>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ZoneTexte 22"/>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Démarche type…</a:t>
            </a:r>
            <a:endParaRPr lang="fr-FR" sz="2000" dirty="0">
              <a:effectLst>
                <a:outerShdw blurRad="38100" dist="38100" dir="2700000" algn="tl">
                  <a:srgbClr val="000000">
                    <a:alpha val="43137"/>
                  </a:srgbClr>
                </a:outerShdw>
              </a:effectLst>
              <a:latin typeface="Century Gothic" pitchFamily="34" charset="0"/>
            </a:endParaRPr>
          </a:p>
        </p:txBody>
      </p:sp>
      <p:pic>
        <p:nvPicPr>
          <p:cNvPr id="24" name="Image 23" descr="Seq 000 Bilan méthodologie début BTS.jpg">
            <a:hlinkClick r:id="rId2" action="ppaction://hlinkfile"/>
          </p:cNvPr>
          <p:cNvPicPr>
            <a:picLocks noChangeAspect="1"/>
          </p:cNvPicPr>
          <p:nvPr/>
        </p:nvPicPr>
        <p:blipFill>
          <a:blip r:embed="rId3" cstate="print"/>
          <a:stretch>
            <a:fillRect/>
          </a:stretch>
        </p:blipFill>
        <p:spPr>
          <a:xfrm>
            <a:off x="2051720" y="1484784"/>
            <a:ext cx="4919271" cy="4773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17</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Rectangle 1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pied de page 3"/>
          <p:cNvSpPr txBox="1">
            <a:spLocks/>
          </p:cNvSpPr>
          <p:nvPr/>
        </p:nvSpPr>
        <p:spPr>
          <a:xfrm>
            <a:off x="2195736" y="6356350"/>
            <a:ext cx="5184576"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ZoneTexte 20"/>
          <p:cNvSpPr txBox="1"/>
          <p:nvPr/>
        </p:nvSpPr>
        <p:spPr>
          <a:xfrm>
            <a:off x="611560" y="1484784"/>
            <a:ext cx="8064896" cy="4462760"/>
          </a:xfrm>
          <a:prstGeom prst="rect">
            <a:avLst/>
          </a:prstGeom>
          <a:noFill/>
        </p:spPr>
        <p:txBody>
          <a:bodyPr wrap="square" rtlCol="0">
            <a:spAutoFit/>
          </a:bodyPr>
          <a:lstStyle/>
          <a:p>
            <a:pPr lvl="0" algn="just"/>
            <a:r>
              <a:rPr lang="fr-FR" sz="2000" b="1" dirty="0" smtClean="0">
                <a:latin typeface="Century Gothic" pitchFamily="34" charset="0"/>
              </a:rPr>
              <a:t>Les « leviers du design ». Le  design et l’évolution des modes de vies au travers des notions de tendance, besoin, comportement et scénario. </a:t>
            </a:r>
          </a:p>
          <a:p>
            <a:pPr lvl="0" algn="just"/>
            <a:endParaRPr lang="fr-FR" sz="2000" b="1" dirty="0" smtClean="0">
              <a:latin typeface="Century Gothic" pitchFamily="34" charset="0"/>
            </a:endParaRPr>
          </a:p>
          <a:p>
            <a:pPr lvl="0" algn="just">
              <a:buFont typeface="Wingdings" pitchFamily="2" charset="2"/>
              <a:buChar char="q"/>
            </a:pPr>
            <a:r>
              <a:rPr lang="fr-FR" dirty="0" smtClean="0">
                <a:latin typeface="Century Gothic" pitchFamily="34" charset="0"/>
              </a:rPr>
              <a:t>Proposer des scénarios possibles pour les objets de demain…</a:t>
            </a:r>
          </a:p>
          <a:p>
            <a:pPr lvl="0" algn="just">
              <a:buFont typeface="Wingdings" pitchFamily="2" charset="2"/>
              <a:buChar char="q"/>
            </a:pPr>
            <a:r>
              <a:rPr lang="fr-FR" dirty="0" smtClean="0">
                <a:latin typeface="Century Gothic" pitchFamily="34" charset="0"/>
              </a:rPr>
              <a:t>Identifier les comportements émergents et les nouveaux besoins.</a:t>
            </a:r>
          </a:p>
          <a:p>
            <a:pPr algn="just">
              <a:buFont typeface="Wingdings" pitchFamily="2" charset="2"/>
              <a:buChar char="q"/>
            </a:pPr>
            <a:r>
              <a:rPr lang="fr-FR" dirty="0" smtClean="0">
                <a:latin typeface="Century Gothic" pitchFamily="34" charset="0"/>
              </a:rPr>
              <a:t>Le design est un vecteur d’innovation grâce à l’observation, la compréhension des usages et l’anticipation de nouveaux modes de vie ainsi que la volonté de participer à la construction d’un développement durable.</a:t>
            </a:r>
          </a:p>
          <a:p>
            <a:pPr algn="just">
              <a:buFont typeface="Wingdings" pitchFamily="2" charset="2"/>
              <a:buChar char="q"/>
            </a:pPr>
            <a:endParaRPr lang="fr-FR" dirty="0" smtClean="0">
              <a:latin typeface="Century Gothic" pitchFamily="34" charset="0"/>
            </a:endParaRPr>
          </a:p>
          <a:p>
            <a:pPr algn="just"/>
            <a:endParaRPr lang="fr-FR" sz="2000" dirty="0" smtClean="0">
              <a:latin typeface="Century Gothic" pitchFamily="34" charset="0"/>
            </a:endParaRPr>
          </a:p>
          <a:p>
            <a:pPr lvl="0" algn="just"/>
            <a:r>
              <a:rPr lang="fr-FR" sz="2000" b="1" dirty="0" smtClean="0">
                <a:latin typeface="Century Gothic" pitchFamily="34" charset="0"/>
              </a:rPr>
              <a:t>Spécificité de la démarche design</a:t>
            </a:r>
          </a:p>
          <a:p>
            <a:pPr lvl="0" algn="just"/>
            <a:endParaRPr lang="fr-FR" sz="2000" b="1" dirty="0" smtClean="0">
              <a:latin typeface="Century Gothic" pitchFamily="34" charset="0"/>
            </a:endParaRPr>
          </a:p>
          <a:p>
            <a:pPr lvl="0" algn="just">
              <a:buFont typeface="Wingdings" pitchFamily="2" charset="2"/>
              <a:buChar char="q"/>
            </a:pPr>
            <a:r>
              <a:rPr lang="fr-FR" dirty="0" smtClean="0">
                <a:latin typeface="Century Gothic" pitchFamily="34" charset="0"/>
              </a:rPr>
              <a:t>Distinction entre démarche d’ingénierie et démarche de design…</a:t>
            </a:r>
            <a:endParaRPr lang="fr-FR" sz="2000" dirty="0">
              <a:latin typeface="Century Gothic" pitchFamily="34" charset="0"/>
            </a:endParaRPr>
          </a:p>
        </p:txBody>
      </p:sp>
      <p:sp>
        <p:nvSpPr>
          <p:cNvPr id="22" name="Rectangle à coins arrondis 21"/>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ZoneTexte 22"/>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Conclusion…</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18</a:t>
            </a:fld>
            <a:endParaRPr lang="fr-FR"/>
          </a:p>
        </p:txBody>
      </p:sp>
      <p:sp>
        <p:nvSpPr>
          <p:cNvPr id="6" name="Rectangle 5"/>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3"/>
          <p:cNvSpPr txBox="1">
            <a:spLocks/>
          </p:cNvSpPr>
          <p:nvPr/>
        </p:nvSpPr>
        <p:spPr>
          <a:xfrm>
            <a:off x="2195736" y="6356350"/>
            <a:ext cx="5328592"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ZoneTexte 10"/>
          <p:cNvSpPr txBox="1"/>
          <p:nvPr/>
        </p:nvSpPr>
        <p:spPr>
          <a:xfrm>
            <a:off x="611560" y="1484784"/>
            <a:ext cx="8064896" cy="615553"/>
          </a:xfrm>
          <a:prstGeom prst="rect">
            <a:avLst/>
          </a:prstGeom>
          <a:noFill/>
        </p:spPr>
        <p:txBody>
          <a:bodyPr wrap="square" rtlCol="0">
            <a:spAutoFit/>
          </a:bodyPr>
          <a:lstStyle/>
          <a:p>
            <a:r>
              <a:rPr lang="fr-FR" sz="2000" b="1" dirty="0" smtClean="0">
                <a:latin typeface="Century Gothic" pitchFamily="34" charset="0"/>
              </a:rPr>
              <a:t>Cas d’école </a:t>
            </a:r>
            <a:r>
              <a:rPr lang="fr-FR" sz="1400" dirty="0" smtClean="0">
                <a:latin typeface="Century Gothic" pitchFamily="34" charset="0"/>
              </a:rPr>
              <a:t>« Réinventer la bouteille et imaginer un Gobi épuré, immédiatement reconnaissable et qu’on ait envie d’adopter et de personnaliser ».</a:t>
            </a:r>
            <a:endParaRPr lang="fr-FR" sz="2000" dirty="0" smtClean="0">
              <a:latin typeface="Century Gothic" pitchFamily="34" charset="0"/>
            </a:endParaRPr>
          </a:p>
        </p:txBody>
      </p:sp>
      <p:sp>
        <p:nvSpPr>
          <p:cNvPr id="12" name="Rectangle à coins arrondis 11"/>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ZoneTexte 12"/>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Design, technologie et développement durable…</a:t>
            </a:r>
            <a:endParaRPr lang="fr-FR" sz="2000" dirty="0">
              <a:effectLst>
                <a:outerShdw blurRad="38100" dist="38100" dir="2700000" algn="tl">
                  <a:srgbClr val="000000">
                    <a:alpha val="43137"/>
                  </a:srgbClr>
                </a:outerShdw>
              </a:effectLst>
              <a:latin typeface="Century Gothic" pitchFamily="34" charset="0"/>
            </a:endParaRPr>
          </a:p>
        </p:txBody>
      </p:sp>
      <p:pic>
        <p:nvPicPr>
          <p:cNvPr id="14" name="Image 13" descr="Gobi_bouteille_eau_ecologique_Cezame.jpg"/>
          <p:cNvPicPr>
            <a:picLocks noChangeAspect="1"/>
          </p:cNvPicPr>
          <p:nvPr/>
        </p:nvPicPr>
        <p:blipFill>
          <a:blip r:embed="rId2" cstate="print"/>
          <a:stretch>
            <a:fillRect/>
          </a:stretch>
        </p:blipFill>
        <p:spPr>
          <a:xfrm>
            <a:off x="3626175" y="2278613"/>
            <a:ext cx="2169961" cy="3528392"/>
          </a:xfrm>
          <a:prstGeom prst="rect">
            <a:avLst/>
          </a:prstGeom>
        </p:spPr>
      </p:pic>
      <p:sp>
        <p:nvSpPr>
          <p:cNvPr id="16" name="ZoneTexte 15"/>
          <p:cNvSpPr txBox="1"/>
          <p:nvPr/>
        </p:nvSpPr>
        <p:spPr>
          <a:xfrm>
            <a:off x="3275856" y="5734997"/>
            <a:ext cx="2592288" cy="646331"/>
          </a:xfrm>
          <a:prstGeom prst="rect">
            <a:avLst/>
          </a:prstGeom>
          <a:noFill/>
        </p:spPr>
        <p:txBody>
          <a:bodyPr wrap="square" rtlCol="0">
            <a:spAutoFit/>
          </a:bodyPr>
          <a:lstStyle/>
          <a:p>
            <a:r>
              <a:rPr lang="fr-FR" b="1" dirty="0" smtClean="0">
                <a:solidFill>
                  <a:srgbClr val="92D050"/>
                </a:solidFill>
                <a:hlinkClick r:id="rId3"/>
              </a:rPr>
              <a:t>Site Gobi</a:t>
            </a:r>
          </a:p>
          <a:p>
            <a:r>
              <a:rPr lang="fr-FR" b="1" dirty="0" smtClean="0">
                <a:hlinkClick r:id="rId3"/>
              </a:rPr>
              <a:t>http://www.gobilab.com</a:t>
            </a:r>
            <a:endParaRPr lang="fr-FR" dirty="0"/>
          </a:p>
        </p:txBody>
      </p:sp>
      <p:pic>
        <p:nvPicPr>
          <p:cNvPr id="17" name="Image 16" descr="Evian_50mml.jpg"/>
          <p:cNvPicPr>
            <a:picLocks noChangeAspect="1"/>
          </p:cNvPicPr>
          <p:nvPr/>
        </p:nvPicPr>
        <p:blipFill>
          <a:blip r:embed="rId4" cstate="print"/>
          <a:stretch>
            <a:fillRect/>
          </a:stretch>
        </p:blipFill>
        <p:spPr>
          <a:xfrm>
            <a:off x="7164288" y="2998693"/>
            <a:ext cx="2232248" cy="2232248"/>
          </a:xfrm>
          <a:prstGeom prst="rect">
            <a:avLst/>
          </a:prstGeom>
        </p:spPr>
      </p:pic>
      <p:pic>
        <p:nvPicPr>
          <p:cNvPr id="18" name="Image 17" descr="Gourde_2.jpg"/>
          <p:cNvPicPr>
            <a:picLocks noChangeAspect="1"/>
          </p:cNvPicPr>
          <p:nvPr/>
        </p:nvPicPr>
        <p:blipFill>
          <a:blip r:embed="rId5" cstate="print"/>
          <a:stretch>
            <a:fillRect/>
          </a:stretch>
        </p:blipFill>
        <p:spPr>
          <a:xfrm>
            <a:off x="-396552" y="2998693"/>
            <a:ext cx="2238896" cy="2238896"/>
          </a:xfrm>
          <a:prstGeom prst="rect">
            <a:avLst/>
          </a:prstGeom>
        </p:spPr>
      </p:pic>
      <p:pic>
        <p:nvPicPr>
          <p:cNvPr id="19" name="Image 18" descr="Gourde.jpg"/>
          <p:cNvPicPr>
            <a:picLocks noChangeAspect="1"/>
          </p:cNvPicPr>
          <p:nvPr/>
        </p:nvPicPr>
        <p:blipFill>
          <a:blip r:embed="rId6" cstate="print"/>
          <a:stretch>
            <a:fillRect/>
          </a:stretch>
        </p:blipFill>
        <p:spPr>
          <a:xfrm>
            <a:off x="1043608" y="2998693"/>
            <a:ext cx="2232248" cy="2232248"/>
          </a:xfrm>
          <a:prstGeom prst="rect">
            <a:avLst/>
          </a:prstGeom>
        </p:spPr>
      </p:pic>
      <p:pic>
        <p:nvPicPr>
          <p:cNvPr id="21" name="Image 20" descr="Nomade détouré.jpg"/>
          <p:cNvPicPr>
            <a:picLocks noChangeAspect="1"/>
          </p:cNvPicPr>
          <p:nvPr/>
        </p:nvPicPr>
        <p:blipFill>
          <a:blip r:embed="rId7" cstate="print"/>
          <a:stretch>
            <a:fillRect/>
          </a:stretch>
        </p:blipFill>
        <p:spPr>
          <a:xfrm>
            <a:off x="6228184" y="2998693"/>
            <a:ext cx="1257167"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19</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Rectangle 19"/>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pied de page 3"/>
          <p:cNvSpPr txBox="1">
            <a:spLocks/>
          </p:cNvSpPr>
          <p:nvPr/>
        </p:nvSpPr>
        <p:spPr>
          <a:xfrm>
            <a:off x="2411760" y="6356350"/>
            <a:ext cx="5112568" cy="365125"/>
          </a:xfrm>
          <a:prstGeom prst="rect">
            <a:avLst/>
          </a:prstGeom>
        </p:spPr>
        <p:txBody>
          <a:bodyPr vert="horz" lIns="91440" tIns="45720" rIns="91440" bIns="45720" rtlCol="0" anchor="ctr"/>
          <a:lstStyle/>
          <a:p>
            <a:pPr lvl="0" algn="ctr">
              <a:defRPr/>
            </a:pPr>
            <a:r>
              <a:rPr lang="fr-FR" sz="1200" dirty="0" smtClean="0">
                <a:solidFill>
                  <a:schemeClr val="tx1">
                    <a:tint val="75000"/>
                  </a:schemeClr>
                </a:solidFill>
              </a:rPr>
              <a:t>Stage PAF/Actualiser ses connaissances en Design/Mars 2012</a:t>
            </a:r>
            <a:endParaRPr lang="fr-FR" sz="1200" dirty="0">
              <a:solidFill>
                <a:schemeClr val="tx1">
                  <a:tint val="75000"/>
                </a:schemeClr>
              </a:solidFill>
            </a:endParaRPr>
          </a:p>
        </p:txBody>
      </p:sp>
      <p:sp>
        <p:nvSpPr>
          <p:cNvPr id="2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3" name="ZoneTexte 22"/>
          <p:cNvSpPr txBox="1"/>
          <p:nvPr/>
        </p:nvSpPr>
        <p:spPr>
          <a:xfrm>
            <a:off x="611560" y="1785010"/>
            <a:ext cx="8064896" cy="954107"/>
          </a:xfrm>
          <a:prstGeom prst="rect">
            <a:avLst/>
          </a:prstGeom>
          <a:noFill/>
        </p:spPr>
        <p:txBody>
          <a:bodyPr wrap="square" rtlCol="0">
            <a:spAutoFit/>
          </a:bodyPr>
          <a:lstStyle/>
          <a:p>
            <a:r>
              <a:rPr lang="fr-FR" sz="2000" b="1" dirty="0" smtClean="0">
                <a:latin typeface="Century Gothic" pitchFamily="34" charset="0"/>
              </a:rPr>
              <a:t>Pourquoi une nouvelle façon de boire de l’eau ? </a:t>
            </a:r>
          </a:p>
          <a:p>
            <a:endParaRPr lang="fr-FR" dirty="0" smtClean="0">
              <a:latin typeface="Century Gothic" pitchFamily="34" charset="0"/>
              <a:hlinkClick r:id="rId2"/>
            </a:endParaRPr>
          </a:p>
          <a:p>
            <a:endParaRPr lang="fr-FR" dirty="0">
              <a:latin typeface="Century Gothic" pitchFamily="34" charset="0"/>
            </a:endParaRPr>
          </a:p>
        </p:txBody>
      </p:sp>
      <p:sp>
        <p:nvSpPr>
          <p:cNvPr id="24" name="Rectangle à coins arrondis 23"/>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ZoneTexte 24"/>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Design, technologie et développement durable…</a:t>
            </a:r>
            <a:endParaRPr lang="fr-FR" sz="2000" dirty="0">
              <a:effectLst>
                <a:outerShdw blurRad="38100" dist="38100" dir="2700000" algn="tl">
                  <a:srgbClr val="000000">
                    <a:alpha val="43137"/>
                  </a:srgbClr>
                </a:outerShdw>
              </a:effectLst>
              <a:latin typeface="Century Gothic" pitchFamily="34" charset="0"/>
            </a:endParaRPr>
          </a:p>
        </p:txBody>
      </p:sp>
      <p:sp>
        <p:nvSpPr>
          <p:cNvPr id="26" name="ZoneTexte 25"/>
          <p:cNvSpPr txBox="1"/>
          <p:nvPr/>
        </p:nvSpPr>
        <p:spPr>
          <a:xfrm>
            <a:off x="611560" y="2361074"/>
            <a:ext cx="8064896" cy="2376264"/>
          </a:xfrm>
          <a:prstGeom prst="rect">
            <a:avLst/>
          </a:prstGeom>
          <a:noFill/>
        </p:spPr>
        <p:txBody>
          <a:bodyPr wrap="square" rtlCol="0">
            <a:spAutoFit/>
          </a:bodyPr>
          <a:lstStyle/>
          <a:p>
            <a:pPr algn="just"/>
            <a:r>
              <a:rPr lang="fr-FR" dirty="0" smtClean="0">
                <a:latin typeface="Century Gothic" pitchFamily="34" charset="0"/>
              </a:rPr>
              <a:t>Pour s’hydrater, schématiquement, il y a le verre à table, la gourde en montagne et les gobelets et bouteilles jetables pour tous les autres besoins: bureau, cinéma, lycée, train, etc. Ces autres besoins sont tellement nombreux et en croissance que 2 milliards de gobelets sont jetés chaque année et environ 7 kilogrammes de bouteilles par an et par personne dont 20 % de petits et moyens formats. Une manne économique aussi importante que les nuisances environnementales générées</a:t>
            </a:r>
          </a:p>
        </p:txBody>
      </p:sp>
      <p:sp>
        <p:nvSpPr>
          <p:cNvPr id="27" name="ZoneTexte 26"/>
          <p:cNvSpPr txBox="1"/>
          <p:nvPr/>
        </p:nvSpPr>
        <p:spPr>
          <a:xfrm>
            <a:off x="611560" y="4881354"/>
            <a:ext cx="8064896" cy="707886"/>
          </a:xfrm>
          <a:prstGeom prst="rect">
            <a:avLst/>
          </a:prstGeom>
          <a:noFill/>
        </p:spPr>
        <p:txBody>
          <a:bodyPr wrap="square" rtlCol="0">
            <a:spAutoFit/>
          </a:bodyPr>
          <a:lstStyle/>
          <a:p>
            <a:r>
              <a:rPr lang="fr-FR" sz="2000" b="1" dirty="0" smtClean="0">
                <a:latin typeface="Century Gothic" pitchFamily="34" charset="0"/>
              </a:rPr>
              <a:t>Piste pédagogique</a:t>
            </a:r>
          </a:p>
          <a:p>
            <a:r>
              <a:rPr lang="fr-FR" sz="2000" b="1" dirty="0" smtClean="0">
                <a:latin typeface="Century Gothic" pitchFamily="34" charset="0"/>
              </a:rPr>
              <a:t> 		</a:t>
            </a:r>
            <a:r>
              <a:rPr lang="fr-FR" sz="1600" dirty="0" smtClean="0">
                <a:latin typeface="Century Gothic" pitchFamily="34" charset="0"/>
                <a:hlinkClick r:id="rId3" action="ppaction://hlinkfile"/>
              </a:rPr>
              <a:t>« Le cintre »</a:t>
            </a:r>
            <a:endParaRPr lang="fr-FR" sz="2000" dirty="0" smtClean="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95536" y="1855271"/>
            <a:ext cx="8280920" cy="4185761"/>
          </a:xfrm>
          <a:prstGeom prst="rect">
            <a:avLst/>
          </a:prstGeom>
          <a:noFill/>
        </p:spPr>
        <p:txBody>
          <a:bodyPr wrap="square" rtlCol="0">
            <a:spAutoFit/>
          </a:bodyPr>
          <a:lstStyle/>
          <a:p>
            <a:pPr algn="just"/>
            <a:endParaRPr lang="fr-FR" sz="2000" b="1" dirty="0" smtClean="0">
              <a:latin typeface="Century Gothic" pitchFamily="34" charset="0"/>
            </a:endParaRPr>
          </a:p>
          <a:p>
            <a:pPr algn="just"/>
            <a:r>
              <a:rPr lang="fr-FR" sz="2000" dirty="0" smtClean="0">
                <a:latin typeface="Century Gothic" pitchFamily="34" charset="0"/>
              </a:rPr>
              <a:t>Le </a:t>
            </a:r>
            <a:r>
              <a:rPr lang="fr-FR" sz="2000" dirty="0">
                <a:latin typeface="Century Gothic" pitchFamily="34" charset="0"/>
              </a:rPr>
              <a:t>mot vient du vieux français « </a:t>
            </a:r>
            <a:r>
              <a:rPr lang="fr-FR" sz="2000" b="1" dirty="0" err="1">
                <a:latin typeface="Century Gothic" pitchFamily="34" charset="0"/>
              </a:rPr>
              <a:t>desseing</a:t>
            </a:r>
            <a:r>
              <a:rPr lang="fr-FR" sz="2000" dirty="0">
                <a:latin typeface="Century Gothic" pitchFamily="34" charset="0"/>
              </a:rPr>
              <a:t> » qui signifie à la fois « </a:t>
            </a:r>
            <a:r>
              <a:rPr lang="fr-FR" sz="2000" b="1" dirty="0">
                <a:latin typeface="Century Gothic" pitchFamily="34" charset="0"/>
              </a:rPr>
              <a:t>dessin</a:t>
            </a:r>
            <a:r>
              <a:rPr lang="fr-FR" sz="2000" dirty="0">
                <a:latin typeface="Century Gothic" pitchFamily="34" charset="0"/>
              </a:rPr>
              <a:t> » et « </a:t>
            </a:r>
            <a:r>
              <a:rPr lang="fr-FR" sz="2000" b="1" dirty="0">
                <a:latin typeface="Century Gothic" pitchFamily="34" charset="0"/>
              </a:rPr>
              <a:t>dessein</a:t>
            </a:r>
            <a:r>
              <a:rPr lang="fr-FR" sz="2000" dirty="0">
                <a:latin typeface="Century Gothic" pitchFamily="34" charset="0"/>
              </a:rPr>
              <a:t> » (but). Faire du design c’est dessiner dans un but précis pour servir un usage</a:t>
            </a:r>
            <a:r>
              <a:rPr lang="fr-FR" sz="2000" dirty="0" smtClean="0">
                <a:latin typeface="Century Gothic" pitchFamily="34" charset="0"/>
              </a:rPr>
              <a:t>.</a:t>
            </a:r>
          </a:p>
          <a:p>
            <a:pPr algn="just"/>
            <a:endParaRPr lang="fr-FR" sz="2000" dirty="0">
              <a:latin typeface="Century Gothic" pitchFamily="34" charset="0"/>
            </a:endParaRPr>
          </a:p>
          <a:p>
            <a:pPr algn="just"/>
            <a:r>
              <a:rPr lang="fr-FR" sz="2000" dirty="0">
                <a:latin typeface="Century Gothic" pitchFamily="34" charset="0"/>
              </a:rPr>
              <a:t>Définition officielle : </a:t>
            </a:r>
          </a:p>
          <a:p>
            <a:pPr algn="just"/>
            <a:r>
              <a:rPr lang="fr-FR" sz="2000" b="1" dirty="0">
                <a:latin typeface="Century Gothic" pitchFamily="34" charset="0"/>
              </a:rPr>
              <a:t>« Le design est une activité créatrice qui consiste à déterminer les propriétés formelles des objets que l’on veut produire industriellement. Par propriété formelle on ne doit pas entendre seulement caractéristiques extérieures mais surtout les relations structurelles qui font de l’objet une unité cohérente. »</a:t>
            </a:r>
          </a:p>
          <a:p>
            <a:pPr algn="r"/>
            <a:endParaRPr lang="fr-FR" sz="2800" dirty="0">
              <a:latin typeface="Century Gothic" pitchFamily="34" charset="0"/>
            </a:endParaRPr>
          </a:p>
          <a:p>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2</a:t>
            </a:fld>
            <a:endParaRPr lang="fr-FR"/>
          </a:p>
        </p:txBody>
      </p:sp>
      <p:sp>
        <p:nvSpPr>
          <p:cNvPr id="6" name="Espace réservé du pied de page 5"/>
          <p:cNvSpPr>
            <a:spLocks noGrp="1"/>
          </p:cNvSpPr>
          <p:nvPr>
            <p:ph type="ftr" sz="quarter" idx="11"/>
          </p:nvPr>
        </p:nvSpPr>
        <p:spPr>
          <a:xfrm>
            <a:off x="2195736" y="6356350"/>
            <a:ext cx="5184576" cy="365125"/>
          </a:xfrm>
        </p:spPr>
        <p:txBody>
          <a:bodyPr/>
          <a:lstStyle/>
          <a:p>
            <a:r>
              <a:rPr lang="fr-FR" dirty="0" smtClean="0"/>
              <a:t>Stage PAF/Actualiser ses connaissances en Design/Mars 2012</a:t>
            </a:r>
            <a:endParaRPr lang="fr-FR" dirty="0"/>
          </a:p>
        </p:txBody>
      </p:sp>
      <p:sp>
        <p:nvSpPr>
          <p:cNvPr id="11" name="Rectangle à coins arrondis 10"/>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1"/>
          <p:cNvSpPr txBox="1"/>
          <p:nvPr/>
        </p:nvSpPr>
        <p:spPr>
          <a:xfrm>
            <a:off x="539551" y="580618"/>
            <a:ext cx="6900767" cy="400110"/>
          </a:xfrm>
          <a:prstGeom prst="rect">
            <a:avLst/>
          </a:prstGeom>
          <a:noFill/>
        </p:spPr>
        <p:txBody>
          <a:bodyPr wrap="square" rtlCol="0">
            <a:spAutoFit/>
          </a:bodyPr>
          <a:lstStyle/>
          <a:p>
            <a:pPr algn="just"/>
            <a:r>
              <a:rPr lang="fr-FR" sz="2000" dirty="0" smtClean="0">
                <a:effectLst>
                  <a:outerShdw blurRad="50800" dist="38100" dir="2700000" algn="tl" rotWithShape="0">
                    <a:prstClr val="black">
                      <a:alpha val="40000"/>
                    </a:prstClr>
                  </a:outerShdw>
                </a:effectLst>
                <a:latin typeface="Century Gothic" pitchFamily="34" charset="0"/>
              </a:rPr>
              <a:t>Définition…</a:t>
            </a:r>
            <a:endParaRPr lang="fr-FR" sz="2000" dirty="0">
              <a:effectLst>
                <a:outerShdw blurRad="50800" dist="38100" dir="2700000" algn="tl" rotWithShape="0">
                  <a:prstClr val="black">
                    <a:alpha val="40000"/>
                  </a:prst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20</a:t>
            </a:fld>
            <a:endParaRPr lang="fr-FR"/>
          </a:p>
        </p:txBody>
      </p:sp>
      <p:sp>
        <p:nvSpPr>
          <p:cNvPr id="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Rectangle 19"/>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pied de page 3"/>
          <p:cNvSpPr txBox="1">
            <a:spLocks/>
          </p:cNvSpPr>
          <p:nvPr/>
        </p:nvSpPr>
        <p:spPr>
          <a:xfrm>
            <a:off x="2267744" y="6356350"/>
            <a:ext cx="5184576" cy="365125"/>
          </a:xfrm>
          <a:prstGeom prst="rect">
            <a:avLst/>
          </a:prstGeom>
        </p:spPr>
        <p:txBody>
          <a:bodyPr vert="horz" lIns="91440" tIns="45720" rIns="91440" bIns="45720" rtlCol="0" anchor="ctr"/>
          <a:lstStyle/>
          <a:p>
            <a:pPr lvl="0" algn="ctr">
              <a:defRPr/>
            </a:pPr>
            <a:r>
              <a:rPr lang="fr-FR" sz="1200" dirty="0" smtClean="0">
                <a:solidFill>
                  <a:schemeClr val="tx1">
                    <a:tint val="75000"/>
                  </a:schemeClr>
                </a:solidFill>
              </a:rPr>
              <a:t>Stage PAF/Actualiser ses connaissances en Design/Mars 2012</a:t>
            </a:r>
            <a:endParaRPr lang="fr-FR" sz="1200" dirty="0">
              <a:solidFill>
                <a:schemeClr val="tx1">
                  <a:tint val="75000"/>
                </a:schemeClr>
              </a:solidFill>
            </a:endParaRPr>
          </a:p>
        </p:txBody>
      </p:sp>
      <p:sp>
        <p:nvSpPr>
          <p:cNvPr id="2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3" name="ZoneTexte 22"/>
          <p:cNvSpPr txBox="1"/>
          <p:nvPr/>
        </p:nvSpPr>
        <p:spPr>
          <a:xfrm>
            <a:off x="611560" y="1484784"/>
            <a:ext cx="8064896" cy="4308872"/>
          </a:xfrm>
          <a:prstGeom prst="rect">
            <a:avLst/>
          </a:prstGeom>
          <a:noFill/>
        </p:spPr>
        <p:txBody>
          <a:bodyPr wrap="square" rtlCol="0">
            <a:spAutoFit/>
          </a:bodyPr>
          <a:lstStyle/>
          <a:p>
            <a:pPr lvl="0" algn="just"/>
            <a:r>
              <a:rPr lang="fr-FR" sz="2000" b="1" dirty="0" smtClean="0">
                <a:latin typeface="Century Gothic" pitchFamily="34" charset="0"/>
              </a:rPr>
              <a:t>Design et technologie</a:t>
            </a:r>
          </a:p>
          <a:p>
            <a:pPr lvl="0" algn="just"/>
            <a:endParaRPr lang="fr-FR" sz="2000" b="1" dirty="0" smtClean="0">
              <a:latin typeface="Century Gothic" pitchFamily="34" charset="0"/>
            </a:endParaRPr>
          </a:p>
          <a:p>
            <a:pPr lvl="0">
              <a:buFont typeface="Wingdings" pitchFamily="2" charset="2"/>
              <a:buChar char="q"/>
            </a:pPr>
            <a:r>
              <a:rPr lang="fr-FR" dirty="0" smtClean="0">
                <a:latin typeface="Century Gothic" pitchFamily="34" charset="0"/>
              </a:rPr>
              <a:t>Veille technologique</a:t>
            </a:r>
          </a:p>
          <a:p>
            <a:pPr lvl="0">
              <a:buFont typeface="Wingdings" pitchFamily="2" charset="2"/>
              <a:buChar char="q"/>
            </a:pPr>
            <a:r>
              <a:rPr lang="fr-FR" dirty="0" smtClean="0">
                <a:latin typeface="Century Gothic" pitchFamily="34" charset="0"/>
              </a:rPr>
              <a:t>Modélisation et chaîne numérique</a:t>
            </a: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a:p>
            <a:pPr lvl="0">
              <a:buFont typeface="Wingdings" pitchFamily="2" charset="2"/>
              <a:buChar char="q"/>
            </a:pPr>
            <a:r>
              <a:rPr lang="fr-FR" dirty="0" smtClean="0">
                <a:latin typeface="Century Gothic" pitchFamily="34" charset="0"/>
              </a:rPr>
              <a:t>Prototypage rapide</a:t>
            </a: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a:p>
            <a:pPr lvl="0"/>
            <a:endParaRPr lang="fr-FR" dirty="0" smtClean="0">
              <a:latin typeface="Century Gothic" pitchFamily="34" charset="0"/>
            </a:endParaRPr>
          </a:p>
        </p:txBody>
      </p:sp>
      <p:sp>
        <p:nvSpPr>
          <p:cNvPr id="24" name="Rectangle à coins arrondis 23"/>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ZoneTexte 24"/>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Conclusion…</a:t>
            </a:r>
            <a:endParaRPr lang="fr-FR" sz="2000" dirty="0">
              <a:effectLst>
                <a:outerShdw blurRad="38100" dist="38100" dir="2700000" algn="tl">
                  <a:srgbClr val="000000">
                    <a:alpha val="43137"/>
                  </a:srgbClr>
                </a:outerShdw>
              </a:effectLst>
              <a:latin typeface="Century Gothic" pitchFamily="34" charset="0"/>
            </a:endParaRPr>
          </a:p>
        </p:txBody>
      </p:sp>
      <p:pic>
        <p:nvPicPr>
          <p:cNvPr id="26" name="Image 25" descr="La_chaine numérique.jpg">
            <a:hlinkClick r:id="rId2" action="ppaction://hlinkfile"/>
          </p:cNvPr>
          <p:cNvPicPr>
            <a:picLocks noChangeAspect="1"/>
          </p:cNvPicPr>
          <p:nvPr/>
        </p:nvPicPr>
        <p:blipFill>
          <a:blip r:embed="rId3" cstate="print"/>
          <a:stretch>
            <a:fillRect/>
          </a:stretch>
        </p:blipFill>
        <p:spPr>
          <a:xfrm>
            <a:off x="4788024" y="1556792"/>
            <a:ext cx="3827198" cy="4777244"/>
          </a:xfrm>
          <a:prstGeom prst="rect">
            <a:avLst/>
          </a:prstGeom>
        </p:spPr>
      </p:pic>
      <p:pic>
        <p:nvPicPr>
          <p:cNvPr id="27" name="Image 26" descr="Imprimante_3D.jpg">
            <a:hlinkClick r:id="rId2" action="ppaction://hlinkfile"/>
          </p:cNvPr>
          <p:cNvPicPr>
            <a:picLocks noChangeAspect="1"/>
          </p:cNvPicPr>
          <p:nvPr/>
        </p:nvPicPr>
        <p:blipFill>
          <a:blip r:embed="rId4" cstate="print"/>
          <a:stretch>
            <a:fillRect/>
          </a:stretch>
        </p:blipFill>
        <p:spPr>
          <a:xfrm>
            <a:off x="3065245" y="4365104"/>
            <a:ext cx="1722779" cy="1944216"/>
          </a:xfrm>
          <a:prstGeom prst="rect">
            <a:avLst/>
          </a:prstGeom>
        </p:spPr>
      </p:pic>
      <p:pic>
        <p:nvPicPr>
          <p:cNvPr id="28" name="Image 27" descr="DSCF0151.JPG">
            <a:hlinkClick r:id="rId2" action="ppaction://hlinkfile"/>
          </p:cNvPr>
          <p:cNvPicPr>
            <a:picLocks noChangeAspect="1"/>
          </p:cNvPicPr>
          <p:nvPr/>
        </p:nvPicPr>
        <p:blipFill>
          <a:blip r:embed="rId5" cstate="print"/>
          <a:stretch>
            <a:fillRect/>
          </a:stretch>
        </p:blipFill>
        <p:spPr>
          <a:xfrm>
            <a:off x="3157122" y="2780928"/>
            <a:ext cx="1630902" cy="1224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21</a:t>
            </a:fld>
            <a:endParaRPr lang="fr-FR"/>
          </a:p>
        </p:txBody>
      </p:sp>
      <p:sp>
        <p:nvSpPr>
          <p:cNvPr id="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1"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3" name="Rectangle 22"/>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pied de page 3"/>
          <p:cNvSpPr txBox="1">
            <a:spLocks/>
          </p:cNvSpPr>
          <p:nvPr/>
        </p:nvSpPr>
        <p:spPr>
          <a:xfrm>
            <a:off x="1907704" y="6356350"/>
            <a:ext cx="5760640" cy="365125"/>
          </a:xfrm>
          <a:prstGeom prst="rect">
            <a:avLst/>
          </a:prstGeom>
        </p:spPr>
        <p:txBody>
          <a:bodyPr vert="horz" lIns="91440" tIns="45720" rIns="91440" bIns="45720" rtlCol="0" anchor="ctr"/>
          <a:lstStyle/>
          <a:p>
            <a:pPr lvl="0" algn="ctr">
              <a:defRPr/>
            </a:pPr>
            <a:r>
              <a:rPr lang="fr-FR" sz="1200" dirty="0" smtClean="0">
                <a:solidFill>
                  <a:schemeClr val="tx1">
                    <a:tint val="75000"/>
                  </a:schemeClr>
                </a:solidFill>
              </a:rPr>
              <a:t>Stage PAF/Actualiser ses connaissances en Design/Mars 2012</a:t>
            </a:r>
            <a:endParaRPr lang="fr-FR" sz="1200" dirty="0">
              <a:solidFill>
                <a:schemeClr val="tx1">
                  <a:tint val="75000"/>
                </a:schemeClr>
              </a:solidFill>
            </a:endParaRPr>
          </a:p>
        </p:txBody>
      </p:sp>
      <p:sp>
        <p:nvSpPr>
          <p:cNvPr id="25"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6" name="ZoneTexte 25"/>
          <p:cNvSpPr txBox="1"/>
          <p:nvPr/>
        </p:nvSpPr>
        <p:spPr>
          <a:xfrm>
            <a:off x="611560" y="1484784"/>
            <a:ext cx="8064896" cy="4031873"/>
          </a:xfrm>
          <a:prstGeom prst="rect">
            <a:avLst/>
          </a:prstGeom>
          <a:noFill/>
        </p:spPr>
        <p:txBody>
          <a:bodyPr wrap="square" rtlCol="0">
            <a:spAutoFit/>
          </a:bodyPr>
          <a:lstStyle/>
          <a:p>
            <a:pPr lvl="0" algn="just"/>
            <a:r>
              <a:rPr lang="fr-FR" sz="2000" b="1" dirty="0" smtClean="0">
                <a:latin typeface="Century Gothic" pitchFamily="34" charset="0"/>
              </a:rPr>
              <a:t>Formation, profession et outils</a:t>
            </a:r>
          </a:p>
          <a:p>
            <a:pPr lvl="0" algn="just"/>
            <a:endParaRPr lang="fr-FR" sz="2000" b="1" dirty="0" smtClean="0">
              <a:latin typeface="Century Gothic" pitchFamily="34" charset="0"/>
            </a:endParaRPr>
          </a:p>
          <a:p>
            <a:pPr lvl="0">
              <a:buFont typeface="Wingdings" pitchFamily="2" charset="2"/>
              <a:buChar char="q"/>
            </a:pPr>
            <a:r>
              <a:rPr lang="fr-FR" dirty="0" smtClean="0">
                <a:latin typeface="Century Gothic" pitchFamily="34" charset="0"/>
              </a:rPr>
              <a:t>La profession</a:t>
            </a:r>
          </a:p>
          <a:p>
            <a:pPr lvl="0"/>
            <a:r>
              <a:rPr lang="fr-FR" sz="1400" dirty="0" smtClean="0">
                <a:latin typeface="Century Gothic" pitchFamily="34" charset="0"/>
              </a:rPr>
              <a:t>	Structure et organisation</a:t>
            </a:r>
          </a:p>
          <a:p>
            <a:pPr lvl="0"/>
            <a:r>
              <a:rPr lang="fr-FR" sz="1400" dirty="0" smtClean="0">
                <a:latin typeface="Century Gothic" pitchFamily="34" charset="0"/>
              </a:rPr>
              <a:t>	Design intégré, agence et designer indépendant</a:t>
            </a:r>
          </a:p>
          <a:p>
            <a:pPr lvl="0"/>
            <a:endParaRPr lang="fr-FR" dirty="0" smtClean="0">
              <a:latin typeface="Century Gothic" pitchFamily="34" charset="0"/>
            </a:endParaRPr>
          </a:p>
          <a:p>
            <a:pPr lvl="0">
              <a:buFont typeface="Wingdings" pitchFamily="2" charset="2"/>
              <a:buChar char="q"/>
            </a:pPr>
            <a:r>
              <a:rPr lang="fr-FR" dirty="0" smtClean="0">
                <a:latin typeface="Century Gothic" pitchFamily="34" charset="0"/>
              </a:rPr>
              <a:t>Design et formation</a:t>
            </a:r>
          </a:p>
          <a:p>
            <a:pPr algn="just"/>
            <a:r>
              <a:rPr lang="fr-FR" sz="1400" dirty="0" smtClean="0">
                <a:latin typeface="Century Gothic" pitchFamily="34" charset="0"/>
              </a:rPr>
              <a:t>	Etat de la formation en France et à l’étranger, les filières des métiers du Design.</a:t>
            </a:r>
          </a:p>
          <a:p>
            <a:pPr lvl="0"/>
            <a:endParaRPr lang="fr-FR" dirty="0" smtClean="0">
              <a:latin typeface="Century Gothic" pitchFamily="34" charset="0"/>
            </a:endParaRPr>
          </a:p>
          <a:p>
            <a:pPr lvl="0">
              <a:buFont typeface="Wingdings" pitchFamily="2" charset="2"/>
              <a:buChar char="q"/>
            </a:pPr>
            <a:r>
              <a:rPr lang="fr-FR" dirty="0" smtClean="0">
                <a:latin typeface="Century Gothic" pitchFamily="34" charset="0"/>
              </a:rPr>
              <a:t>Quelques outils</a:t>
            </a:r>
          </a:p>
          <a:p>
            <a:pPr algn="just"/>
            <a:r>
              <a:rPr lang="fr-FR" sz="1400" dirty="0" smtClean="0">
                <a:latin typeface="Century Gothic" pitchFamily="34" charset="0"/>
              </a:rPr>
              <a:t>	Les sites de ressources, les organismes professionnels, les lieux du Design, les </a:t>
            </a:r>
            <a:r>
              <a:rPr lang="fr-FR" sz="1400" dirty="0" err="1" smtClean="0">
                <a:latin typeface="Century Gothic" pitchFamily="34" charset="0"/>
              </a:rPr>
              <a:t>matériauthèques</a:t>
            </a:r>
            <a:r>
              <a:rPr lang="fr-FR" sz="1400" dirty="0" smtClean="0">
                <a:latin typeface="Century Gothic" pitchFamily="34" charset="0"/>
              </a:rPr>
              <a:t>…</a:t>
            </a:r>
          </a:p>
          <a:p>
            <a:r>
              <a:rPr lang="fr-FR" sz="1400" dirty="0" smtClean="0">
                <a:latin typeface="Century Gothic" pitchFamily="34" charset="0"/>
              </a:rPr>
              <a:t>	</a:t>
            </a:r>
            <a:r>
              <a:rPr lang="fr-FR" sz="1400" b="1" dirty="0" smtClean="0">
                <a:latin typeface="Century Gothic" pitchFamily="34" charset="0"/>
              </a:rPr>
              <a:t>Les sites design et technologie</a:t>
            </a:r>
          </a:p>
          <a:p>
            <a:r>
              <a:rPr lang="fr-FR" sz="1400" b="1" dirty="0" smtClean="0">
                <a:latin typeface="Century Gothic" pitchFamily="34" charset="0"/>
              </a:rPr>
              <a:t>	</a:t>
            </a:r>
            <a:r>
              <a:rPr lang="fr-FR" sz="1400" dirty="0" smtClean="0">
                <a:latin typeface="Century Gothic" pitchFamily="34" charset="0"/>
              </a:rPr>
              <a:t>Dyson</a:t>
            </a:r>
          </a:p>
          <a:p>
            <a:r>
              <a:rPr lang="fr-FR" sz="1400" dirty="0" smtClean="0">
                <a:latin typeface="Century Gothic" pitchFamily="34" charset="0"/>
              </a:rPr>
              <a:t>	</a:t>
            </a:r>
            <a:r>
              <a:rPr lang="en-US" sz="1400" dirty="0" smtClean="0">
                <a:latin typeface="Century Gothic" pitchFamily="34" charset="0"/>
              </a:rPr>
              <a:t>Patrick </a:t>
            </a:r>
            <a:r>
              <a:rPr lang="en-US" sz="1400" dirty="0" err="1" smtClean="0">
                <a:latin typeface="Century Gothic" pitchFamily="34" charset="0"/>
              </a:rPr>
              <a:t>Jouin</a:t>
            </a:r>
            <a:endParaRPr lang="fr-FR" sz="1400" dirty="0" smtClean="0">
              <a:latin typeface="Century Gothic" pitchFamily="34" charset="0"/>
            </a:endParaRPr>
          </a:p>
          <a:p>
            <a:r>
              <a:rPr lang="en-US" sz="1400" dirty="0" smtClean="0">
                <a:latin typeface="Century Gothic" pitchFamily="34" charset="0"/>
              </a:rPr>
              <a:t>	</a:t>
            </a:r>
            <a:r>
              <a:rPr lang="en-US" sz="1400" dirty="0" err="1" smtClean="0">
                <a:latin typeface="Century Gothic" pitchFamily="34" charset="0"/>
              </a:rPr>
              <a:t>Azambourg</a:t>
            </a:r>
            <a:endParaRPr lang="fr-FR" dirty="0" smtClean="0">
              <a:latin typeface="Century Gothic" pitchFamily="34" charset="0"/>
            </a:endParaRPr>
          </a:p>
        </p:txBody>
      </p:sp>
      <p:sp>
        <p:nvSpPr>
          <p:cNvPr id="27" name="Rectangle à coins arrondis 26"/>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ZoneTexte 27"/>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Conclusion…</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Stage PAF/Actualiser ses connaissances en Design/Avril 2011</a:t>
            </a:r>
            <a:endParaRPr lang="fr-FR"/>
          </a:p>
        </p:txBody>
      </p:sp>
      <p:sp>
        <p:nvSpPr>
          <p:cNvPr id="3" name="Espace réservé du numéro de diapositive 2"/>
          <p:cNvSpPr>
            <a:spLocks noGrp="1"/>
          </p:cNvSpPr>
          <p:nvPr>
            <p:ph type="sldNum" sz="quarter" idx="12"/>
          </p:nvPr>
        </p:nvSpPr>
        <p:spPr/>
        <p:txBody>
          <a:bodyPr/>
          <a:lstStyle/>
          <a:p>
            <a:fld id="{18192F25-D4BA-4D4E-AB1A-EB12203BB04B}" type="slidenum">
              <a:rPr lang="fr-FR" smtClean="0"/>
              <a:pPr/>
              <a:t>22</a:t>
            </a:fld>
            <a:endParaRPr lang="fr-FR"/>
          </a:p>
        </p:txBody>
      </p:sp>
      <p:sp>
        <p:nvSpPr>
          <p:cNvPr id="2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9"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1"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3"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4"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5"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6"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7"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9"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0"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1"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2"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3" name="Espace réservé du pied de page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t>Stage PAF/Actualiser ses connaissances en Design/Avril 2011</a:t>
            </a:r>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4"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5" name="Rectangle 44"/>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space réservé du pied de page 3"/>
          <p:cNvSpPr txBox="1">
            <a:spLocks/>
          </p:cNvSpPr>
          <p:nvPr/>
        </p:nvSpPr>
        <p:spPr>
          <a:xfrm>
            <a:off x="1907704" y="6356350"/>
            <a:ext cx="5112568" cy="365125"/>
          </a:xfrm>
          <a:prstGeom prst="rect">
            <a:avLst/>
          </a:prstGeom>
        </p:spPr>
        <p:txBody>
          <a:bodyPr vert="horz" lIns="91440" tIns="45720" rIns="91440" bIns="45720" rtlCol="0" anchor="ctr"/>
          <a:lstStyle/>
          <a:p>
            <a:pPr lvl="0" algn="ctr">
              <a:defRPr/>
            </a:pPr>
            <a:r>
              <a:rPr lang="fr-FR" sz="1200" dirty="0" smtClean="0">
                <a:solidFill>
                  <a:schemeClr val="tx1">
                    <a:tint val="75000"/>
                  </a:schemeClr>
                </a:solidFill>
              </a:rPr>
              <a:t>Stage PAF/Actualiser ses connaissances en Design/Mars 2012</a:t>
            </a:r>
            <a:endParaRPr lang="fr-FR" sz="1200" dirty="0">
              <a:solidFill>
                <a:schemeClr val="tx1">
                  <a:tint val="75000"/>
                </a:schemeClr>
              </a:solidFill>
            </a:endParaRPr>
          </a:p>
        </p:txBody>
      </p:sp>
      <p:sp>
        <p:nvSpPr>
          <p:cNvPr id="4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8" name="ZoneTexte 47"/>
          <p:cNvSpPr txBox="1"/>
          <p:nvPr/>
        </p:nvSpPr>
        <p:spPr>
          <a:xfrm>
            <a:off x="611560" y="1484784"/>
            <a:ext cx="8064896" cy="5170646"/>
          </a:xfrm>
          <a:prstGeom prst="rect">
            <a:avLst/>
          </a:prstGeom>
          <a:noFill/>
        </p:spPr>
        <p:txBody>
          <a:bodyPr wrap="square" rtlCol="0">
            <a:spAutoFit/>
          </a:bodyPr>
          <a:lstStyle/>
          <a:p>
            <a:pPr lvl="0" algn="just"/>
            <a:r>
              <a:rPr lang="fr-FR" sz="2000" b="1" dirty="0" smtClean="0">
                <a:latin typeface="Century Gothic" pitchFamily="34" charset="0"/>
              </a:rPr>
              <a:t>Formation, profession et outils</a:t>
            </a:r>
          </a:p>
          <a:p>
            <a:pPr lvl="0"/>
            <a:endParaRPr lang="fr-FR" dirty="0" smtClean="0">
              <a:latin typeface="Century Gothic" pitchFamily="34" charset="0"/>
            </a:endParaRPr>
          </a:p>
          <a:p>
            <a:pPr lvl="0">
              <a:buFont typeface="Wingdings" pitchFamily="2" charset="2"/>
              <a:buChar char="q"/>
            </a:pPr>
            <a:r>
              <a:rPr lang="fr-FR" dirty="0" smtClean="0">
                <a:latin typeface="Century Gothic" pitchFamily="34" charset="0"/>
              </a:rPr>
              <a:t>Quelques outils (suite)</a:t>
            </a:r>
          </a:p>
          <a:p>
            <a:endParaRPr lang="en-US" dirty="0" smtClean="0">
              <a:latin typeface="Century Gothic" pitchFamily="34" charset="0"/>
            </a:endParaRPr>
          </a:p>
          <a:p>
            <a:r>
              <a:rPr lang="en-US" sz="1400" dirty="0" smtClean="0">
                <a:latin typeface="Century Gothic" pitchFamily="34" charset="0"/>
              </a:rPr>
              <a:t>	</a:t>
            </a:r>
            <a:r>
              <a:rPr lang="en-US" sz="1400" dirty="0" err="1" smtClean="0">
                <a:latin typeface="Century Gothic" pitchFamily="34" charset="0"/>
              </a:rPr>
              <a:t>Ressources</a:t>
            </a:r>
            <a:r>
              <a:rPr lang="en-US" sz="1400" dirty="0" smtClean="0">
                <a:latin typeface="Century Gothic" pitchFamily="34" charset="0"/>
              </a:rPr>
              <a:t> </a:t>
            </a:r>
            <a:r>
              <a:rPr lang="en-US" sz="1400" dirty="0" err="1" smtClean="0">
                <a:latin typeface="Century Gothic" pitchFamily="34" charset="0"/>
              </a:rPr>
              <a:t>pédagogiques</a:t>
            </a:r>
            <a:endParaRPr lang="en-US" sz="1400" dirty="0" smtClean="0">
              <a:latin typeface="Century Gothic" pitchFamily="34" charset="0"/>
            </a:endParaRPr>
          </a:p>
          <a:p>
            <a:r>
              <a:rPr lang="en-US" sz="1400" dirty="0" smtClean="0">
                <a:latin typeface="Century Gothic" pitchFamily="34" charset="0"/>
              </a:rPr>
              <a:t>		</a:t>
            </a:r>
            <a:r>
              <a:rPr lang="en-US" sz="1400" dirty="0" smtClean="0">
                <a:latin typeface="Century Gothic" pitchFamily="34" charset="0"/>
                <a:hlinkClick r:id="rId2"/>
              </a:rPr>
              <a:t>www.designalecole.citedudesign.com</a:t>
            </a:r>
            <a:endParaRPr lang="en-US" sz="1400" dirty="0" smtClean="0">
              <a:latin typeface="Century Gothic" pitchFamily="34" charset="0"/>
            </a:endParaRPr>
          </a:p>
          <a:p>
            <a:r>
              <a:rPr lang="en-US" sz="1400" dirty="0" smtClean="0">
                <a:latin typeface="Century Gothic" pitchFamily="34" charset="0"/>
              </a:rPr>
              <a:t>		</a:t>
            </a:r>
            <a:r>
              <a:rPr lang="en-US" sz="1400" dirty="0" smtClean="0">
                <a:latin typeface="Century Gothic" pitchFamily="34" charset="0"/>
                <a:hlinkClick r:id="rId3"/>
              </a:rPr>
              <a:t>www.citedudesign.com</a:t>
            </a:r>
            <a:endParaRPr lang="en-US" sz="1400" dirty="0" smtClean="0">
              <a:latin typeface="Century Gothic" pitchFamily="34" charset="0"/>
            </a:endParaRPr>
          </a:p>
          <a:p>
            <a:r>
              <a:rPr lang="en-US" sz="1400" dirty="0" smtClean="0">
                <a:latin typeface="Century Gothic" pitchFamily="34" charset="0"/>
              </a:rPr>
              <a:t>		</a:t>
            </a:r>
            <a:r>
              <a:rPr lang="en-US" sz="1400" dirty="0" smtClean="0">
                <a:latin typeface="Century Gothic" pitchFamily="34" charset="0"/>
                <a:hlinkClick r:id="rId4"/>
              </a:rPr>
              <a:t>www.admirabledesign.com</a:t>
            </a:r>
            <a:endParaRPr lang="en-US" sz="1400" dirty="0" smtClean="0">
              <a:latin typeface="Century Gothic" pitchFamily="34" charset="0"/>
            </a:endParaRPr>
          </a:p>
          <a:p>
            <a:r>
              <a:rPr lang="en-US" sz="1400" dirty="0" smtClean="0">
                <a:latin typeface="Century Gothic" pitchFamily="34" charset="0"/>
              </a:rPr>
              <a:t>		etc.</a:t>
            </a:r>
            <a:endParaRPr lang="fr-FR" sz="1400" dirty="0" smtClean="0">
              <a:latin typeface="Century Gothic" pitchFamily="34" charset="0"/>
            </a:endParaRPr>
          </a:p>
          <a:p>
            <a:endParaRPr lang="fr-FR" sz="1400" dirty="0" smtClean="0">
              <a:latin typeface="Century Gothic" pitchFamily="34" charset="0"/>
            </a:endParaRPr>
          </a:p>
          <a:p>
            <a:r>
              <a:rPr lang="fr-FR" sz="1400" dirty="0" smtClean="0">
                <a:latin typeface="Century Gothic" pitchFamily="34" charset="0"/>
              </a:rPr>
              <a:t>	Ressources pédagogiques </a:t>
            </a:r>
          </a:p>
          <a:p>
            <a:r>
              <a:rPr lang="fr-FR" sz="1400" b="1" dirty="0" smtClean="0">
                <a:latin typeface="Century Gothic" pitchFamily="34" charset="0"/>
              </a:rPr>
              <a:t>		</a:t>
            </a:r>
            <a:r>
              <a:rPr lang="fr-FR" sz="1400" u="sng" dirty="0" smtClean="0">
                <a:latin typeface="Century Gothic" pitchFamily="34" charset="0"/>
                <a:hlinkClick r:id="rId5"/>
              </a:rPr>
              <a:t>www.indp.net</a:t>
            </a:r>
            <a:endParaRPr lang="fr-FR" sz="1400" dirty="0" smtClean="0">
              <a:latin typeface="Century Gothic" pitchFamily="34" charset="0"/>
            </a:endParaRPr>
          </a:p>
          <a:p>
            <a:r>
              <a:rPr lang="fr-FR" sz="1400" b="1" dirty="0" smtClean="0">
                <a:latin typeface="Century Gothic" pitchFamily="34" charset="0"/>
              </a:rPr>
              <a:t>		</a:t>
            </a:r>
            <a:r>
              <a:rPr lang="fr-FR" sz="1400" u="sng" dirty="0" smtClean="0">
                <a:latin typeface="Century Gothic" pitchFamily="34" charset="0"/>
                <a:hlinkClick r:id="rId6"/>
              </a:rPr>
              <a:t>www.placeaudesign.com</a:t>
            </a:r>
            <a:endParaRPr lang="fr-FR" sz="1400" u="sng" dirty="0" smtClean="0">
              <a:latin typeface="Century Gothic" pitchFamily="34" charset="0"/>
            </a:endParaRPr>
          </a:p>
          <a:p>
            <a:r>
              <a:rPr lang="fr-FR" sz="1400" dirty="0" smtClean="0">
                <a:latin typeface="Century Gothic" pitchFamily="34" charset="0"/>
              </a:rPr>
              <a:t>		</a:t>
            </a:r>
            <a:r>
              <a:rPr lang="en-US" sz="1400" dirty="0" smtClean="0">
                <a:latin typeface="Century Gothic" pitchFamily="34" charset="0"/>
              </a:rPr>
              <a:t> etc.</a:t>
            </a:r>
            <a:endParaRPr lang="fr-FR" sz="1400" dirty="0" smtClean="0">
              <a:latin typeface="Century Gothic" pitchFamily="34" charset="0"/>
            </a:endParaRPr>
          </a:p>
          <a:p>
            <a:r>
              <a:rPr lang="fr-FR" sz="1400" dirty="0" smtClean="0">
                <a:latin typeface="Century Gothic" pitchFamily="34" charset="0"/>
              </a:rPr>
              <a:t> </a:t>
            </a:r>
          </a:p>
          <a:p>
            <a:r>
              <a:rPr lang="fr-FR" sz="1400" dirty="0" smtClean="0">
                <a:latin typeface="Century Gothic" pitchFamily="34" charset="0"/>
              </a:rPr>
              <a:t>	Matériaux </a:t>
            </a:r>
          </a:p>
          <a:p>
            <a:r>
              <a:rPr lang="fr-FR" sz="1400" b="1" dirty="0" smtClean="0">
                <a:latin typeface="Century Gothic" pitchFamily="34" charset="0"/>
              </a:rPr>
              <a:t>		</a:t>
            </a:r>
            <a:r>
              <a:rPr lang="fr-FR" sz="1400" u="sng" dirty="0" smtClean="0">
                <a:latin typeface="Century Gothic" pitchFamily="34" charset="0"/>
                <a:hlinkClick r:id="rId7"/>
              </a:rPr>
              <a:t>www.cite-sciences.fr</a:t>
            </a:r>
            <a:endParaRPr lang="fr-FR" sz="1400" u="sng" dirty="0" smtClean="0">
              <a:latin typeface="Century Gothic" pitchFamily="34" charset="0"/>
            </a:endParaRPr>
          </a:p>
          <a:p>
            <a:r>
              <a:rPr lang="fr-FR" sz="1400" dirty="0" smtClean="0">
                <a:latin typeface="Century Gothic" pitchFamily="34" charset="0"/>
              </a:rPr>
              <a:t>		</a:t>
            </a:r>
            <a:r>
              <a:rPr lang="fr-FR" sz="1400" u="sng" dirty="0" smtClean="0">
                <a:latin typeface="Century Gothic" pitchFamily="34" charset="0"/>
                <a:hlinkClick r:id="rId8"/>
              </a:rPr>
              <a:t>www.materio.com</a:t>
            </a:r>
            <a:endParaRPr lang="fr-FR" sz="1400" u="sng" dirty="0" smtClean="0">
              <a:latin typeface="Century Gothic" pitchFamily="34" charset="0"/>
            </a:endParaRPr>
          </a:p>
          <a:p>
            <a:r>
              <a:rPr lang="fr-FR" sz="1400" dirty="0" smtClean="0">
                <a:latin typeface="Century Gothic" pitchFamily="34" charset="0"/>
              </a:rPr>
              <a:t>		</a:t>
            </a:r>
            <a:r>
              <a:rPr lang="en-US" sz="1400" dirty="0" smtClean="0">
                <a:latin typeface="Century Gothic" pitchFamily="34" charset="0"/>
              </a:rPr>
              <a:t> etc.</a:t>
            </a:r>
            <a:endParaRPr lang="fr-FR" sz="1400" dirty="0" smtClean="0">
              <a:latin typeface="Century Gothic" pitchFamily="34" charset="0"/>
            </a:endParaRPr>
          </a:p>
          <a:p>
            <a:endParaRPr lang="fr-FR" sz="1400" dirty="0" smtClean="0">
              <a:latin typeface="Century Gothic" pitchFamily="34" charset="0"/>
            </a:endParaRPr>
          </a:p>
          <a:p>
            <a:pPr lvl="0"/>
            <a:endParaRPr lang="fr-FR" dirty="0" smtClean="0">
              <a:latin typeface="Century Gothic" pitchFamily="34" charset="0"/>
            </a:endParaRPr>
          </a:p>
          <a:p>
            <a:pPr algn="just"/>
            <a:r>
              <a:rPr lang="fr-FR" sz="1400" dirty="0" smtClean="0">
                <a:latin typeface="Century Gothic" pitchFamily="34" charset="0"/>
              </a:rPr>
              <a:t>	</a:t>
            </a:r>
            <a:endParaRPr lang="fr-FR" dirty="0" smtClean="0">
              <a:latin typeface="Century Gothic" pitchFamily="34" charset="0"/>
            </a:endParaRPr>
          </a:p>
        </p:txBody>
      </p:sp>
      <p:sp>
        <p:nvSpPr>
          <p:cNvPr id="49" name="Rectangle à coins arrondis 48"/>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ZoneTexte 49"/>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Conclusion…</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strVal val="#ppt_w*0.70"/>
                                          </p:val>
                                        </p:tav>
                                        <p:tav tm="100000">
                                          <p:val>
                                            <p:strVal val="#ppt_w"/>
                                          </p:val>
                                        </p:tav>
                                      </p:tavLst>
                                    </p:anim>
                                    <p:anim calcmode="lin" valueType="num">
                                      <p:cBhvr>
                                        <p:cTn id="8" dur="1000" fill="hold"/>
                                        <p:tgtEl>
                                          <p:spTgt spid="49"/>
                                        </p:tgtEl>
                                        <p:attrNameLst>
                                          <p:attrName>ppt_h</p:attrName>
                                        </p:attrNameLst>
                                      </p:cBhvr>
                                      <p:tavLst>
                                        <p:tav tm="0">
                                          <p:val>
                                            <p:strVal val="#ppt_h"/>
                                          </p:val>
                                        </p:tav>
                                        <p:tav tm="100000">
                                          <p:val>
                                            <p:strVal val="#ppt_h"/>
                                          </p:val>
                                        </p:tav>
                                      </p:tavLst>
                                    </p:anim>
                                    <p:animEffect transition="in" filter="fade">
                                      <p:cBhvr>
                                        <p:cTn id="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2339752" y="6356350"/>
            <a:ext cx="4968552" cy="365125"/>
          </a:xfrm>
        </p:spPr>
        <p:txBody>
          <a:bodyPr/>
          <a:lstStyle/>
          <a:p>
            <a:r>
              <a:rPr lang="fr-FR" dirty="0" smtClean="0"/>
              <a:t>Stage PAF/Actualiser ses connaissances en Design/Mars 2012</a:t>
            </a:r>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3</a:t>
            </a:fld>
            <a:endParaRPr lang="fr-FR"/>
          </a:p>
        </p:txBody>
      </p:sp>
      <p:sp>
        <p:nvSpPr>
          <p:cNvPr id="7" name="ZoneTexte 6"/>
          <p:cNvSpPr txBox="1"/>
          <p:nvPr/>
        </p:nvSpPr>
        <p:spPr>
          <a:xfrm>
            <a:off x="611560" y="1844824"/>
            <a:ext cx="8064896" cy="4093428"/>
          </a:xfrm>
          <a:prstGeom prst="rect">
            <a:avLst/>
          </a:prstGeom>
          <a:noFill/>
        </p:spPr>
        <p:txBody>
          <a:bodyPr wrap="square" rtlCol="0">
            <a:spAutoFit/>
          </a:bodyPr>
          <a:lstStyle/>
          <a:p>
            <a:pPr algn="just"/>
            <a:r>
              <a:rPr lang="fr-FR" sz="2000" dirty="0" smtClean="0">
                <a:latin typeface="Century Gothic" pitchFamily="34" charset="0"/>
              </a:rPr>
              <a:t>On </a:t>
            </a:r>
            <a:r>
              <a:rPr lang="fr-FR" sz="2000" dirty="0">
                <a:latin typeface="Century Gothic" pitchFamily="34" charset="0"/>
              </a:rPr>
              <a:t>dit </a:t>
            </a:r>
            <a:r>
              <a:rPr lang="fr-FR" sz="2000" dirty="0" smtClean="0">
                <a:latin typeface="Century Gothic" pitchFamily="34" charset="0"/>
              </a:rPr>
              <a:t>souvent </a:t>
            </a:r>
            <a:r>
              <a:rPr lang="fr-FR" sz="2000" b="1" dirty="0" smtClean="0">
                <a:latin typeface="Century Gothic" pitchFamily="34" charset="0"/>
              </a:rPr>
              <a:t>« </a:t>
            </a:r>
            <a:r>
              <a:rPr lang="fr-FR" sz="2000" b="1" dirty="0">
                <a:latin typeface="Century Gothic" pitchFamily="34" charset="0"/>
              </a:rPr>
              <a:t>c’est design », </a:t>
            </a:r>
            <a:r>
              <a:rPr lang="fr-FR" sz="2000" dirty="0">
                <a:latin typeface="Century Gothic" pitchFamily="34" charset="0"/>
              </a:rPr>
              <a:t>mais le design n’est pas un style qui </a:t>
            </a:r>
            <a:r>
              <a:rPr lang="fr-FR" sz="2000" dirty="0" smtClean="0">
                <a:latin typeface="Century Gothic" pitchFamily="34" charset="0"/>
              </a:rPr>
              <a:t>évoque </a:t>
            </a:r>
            <a:r>
              <a:rPr lang="fr-FR" sz="2000" dirty="0">
                <a:latin typeface="Century Gothic" pitchFamily="34" charset="0"/>
              </a:rPr>
              <a:t>une tendance contemporaine, un univers de formes originales ou excentriques... </a:t>
            </a:r>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endParaRPr lang="fr-FR" sz="2000" dirty="0" smtClean="0">
              <a:latin typeface="Century Gothic" pitchFamily="34" charset="0"/>
            </a:endParaRPr>
          </a:p>
          <a:p>
            <a:pPr algn="just"/>
            <a:r>
              <a:rPr lang="fr-FR" sz="2000" b="1" dirty="0" smtClean="0">
                <a:latin typeface="Century Gothic" pitchFamily="34" charset="0"/>
              </a:rPr>
              <a:t>Le </a:t>
            </a:r>
            <a:r>
              <a:rPr lang="fr-FR" sz="2000" b="1" dirty="0">
                <a:latin typeface="Century Gothic" pitchFamily="34" charset="0"/>
              </a:rPr>
              <a:t>design est un métier, une activité qui est née avec l’industrie et évolue en même temps </a:t>
            </a:r>
            <a:r>
              <a:rPr lang="fr-FR" sz="2000" b="1" dirty="0" smtClean="0">
                <a:latin typeface="Century Gothic" pitchFamily="34" charset="0"/>
              </a:rPr>
              <a:t>qu’elle</a:t>
            </a:r>
            <a:r>
              <a:rPr lang="fr-FR" sz="2000" b="1" dirty="0" smtClean="0"/>
              <a:t>.</a:t>
            </a:r>
            <a:endParaRPr lang="fr-FR" sz="2800" b="1" dirty="0">
              <a:latin typeface="Century Gothic" pitchFamily="34" charset="0"/>
            </a:endParaRPr>
          </a:p>
        </p:txBody>
      </p:sp>
      <p:sp>
        <p:nvSpPr>
          <p:cNvPr id="10" name="Rectangle à coins arrondis 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539551" y="580618"/>
            <a:ext cx="6900767" cy="400110"/>
          </a:xfrm>
          <a:prstGeom prst="rect">
            <a:avLst/>
          </a:prstGeom>
          <a:noFill/>
        </p:spPr>
        <p:txBody>
          <a:bodyPr wrap="square" rtlCol="0">
            <a:spAutoFit/>
          </a:bodyPr>
          <a:lstStyle/>
          <a:p>
            <a:pPr lvl="0" algn="just"/>
            <a:r>
              <a:rPr lang="fr-FR" sz="2000" dirty="0" smtClean="0">
                <a:effectLst>
                  <a:outerShdw blurRad="38100" dist="38100" dir="2700000" algn="tl">
                    <a:srgbClr val="000000">
                      <a:alpha val="43137"/>
                    </a:srgbClr>
                  </a:outerShdw>
                </a:effectLst>
                <a:latin typeface="Century Gothic" pitchFamily="34" charset="0"/>
              </a:rPr>
              <a:t>Un terme souvent employé de façon abusive…</a:t>
            </a:r>
            <a:endParaRPr lang="fr-FR" sz="2000" dirty="0">
              <a:effectLst>
                <a:outerShdw blurRad="38100" dist="38100" dir="2700000" algn="tl">
                  <a:srgbClr val="000000">
                    <a:alpha val="43137"/>
                  </a:srgbClr>
                </a:outerShdw>
              </a:effectLst>
              <a:latin typeface="Century Gothic" pitchFamily="34" charset="0"/>
            </a:endParaRPr>
          </a:p>
        </p:txBody>
      </p:sp>
      <p:pic>
        <p:nvPicPr>
          <p:cNvPr id="14" name="Image 13" descr="Starck press citron.jpg"/>
          <p:cNvPicPr>
            <a:picLocks noChangeAspect="1"/>
          </p:cNvPicPr>
          <p:nvPr/>
        </p:nvPicPr>
        <p:blipFill>
          <a:blip r:embed="rId2" cstate="print"/>
          <a:stretch>
            <a:fillRect/>
          </a:stretch>
        </p:blipFill>
        <p:spPr>
          <a:xfrm>
            <a:off x="7131029" y="3017495"/>
            <a:ext cx="1401411" cy="19956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1619672" y="6356350"/>
            <a:ext cx="5904656" cy="365125"/>
          </a:xfrm>
        </p:spPr>
        <p:txBody>
          <a:bodyPr/>
          <a:lstStyle/>
          <a:p>
            <a:r>
              <a:rPr lang="fr-FR" dirty="0" smtClean="0"/>
              <a:t>Stage PAF/Actualiser ses connaissances en Design/Mars 2012</a:t>
            </a:r>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4</a:t>
            </a:fld>
            <a:endParaRPr lang="fr-FR"/>
          </a:p>
        </p:txBody>
      </p:sp>
      <p:sp>
        <p:nvSpPr>
          <p:cNvPr id="6" name="ZoneTexte 5"/>
          <p:cNvSpPr txBox="1"/>
          <p:nvPr/>
        </p:nvSpPr>
        <p:spPr>
          <a:xfrm>
            <a:off x="611560" y="3707740"/>
            <a:ext cx="8064896" cy="369332"/>
          </a:xfrm>
          <a:prstGeom prst="rect">
            <a:avLst/>
          </a:prstGeom>
          <a:noFill/>
        </p:spPr>
        <p:txBody>
          <a:bodyPr wrap="square" rtlCol="0">
            <a:spAutoFit/>
          </a:bodyPr>
          <a:lstStyle/>
          <a:p>
            <a:pPr algn="r"/>
            <a:r>
              <a:rPr lang="fr-FR" dirty="0" smtClean="0">
                <a:latin typeface="Century Gothic" pitchFamily="34" charset="0"/>
                <a:hlinkClick r:id="rId2" action="ppaction://hlinkfile"/>
              </a:rPr>
              <a:t>Brève histoire du design</a:t>
            </a:r>
            <a:endParaRPr lang="fr-FR" dirty="0">
              <a:latin typeface="Century Gothic" pitchFamily="34" charset="0"/>
            </a:endParaRPr>
          </a:p>
        </p:txBody>
      </p:sp>
      <p:sp>
        <p:nvSpPr>
          <p:cNvPr id="9" name="ZoneTexte 8"/>
          <p:cNvSpPr txBox="1"/>
          <p:nvPr/>
        </p:nvSpPr>
        <p:spPr>
          <a:xfrm>
            <a:off x="611560" y="3275691"/>
            <a:ext cx="8064896" cy="369332"/>
          </a:xfrm>
          <a:prstGeom prst="rect">
            <a:avLst/>
          </a:prstGeom>
          <a:noFill/>
        </p:spPr>
        <p:txBody>
          <a:bodyPr wrap="square" rtlCol="0">
            <a:spAutoFit/>
          </a:bodyPr>
          <a:lstStyle/>
          <a:p>
            <a:pPr algn="r"/>
            <a:r>
              <a:rPr lang="fr-FR" dirty="0" smtClean="0">
                <a:latin typeface="Century Gothic" pitchFamily="34" charset="0"/>
                <a:hlinkClick r:id="rId3" action="ppaction://hlinkfile"/>
              </a:rPr>
              <a:t>visuels</a:t>
            </a:r>
            <a:endParaRPr lang="fr-FR" dirty="0">
              <a:latin typeface="Century Gothic" pitchFamily="34" charset="0"/>
            </a:endParaRPr>
          </a:p>
        </p:txBody>
      </p:sp>
      <p:sp>
        <p:nvSpPr>
          <p:cNvPr id="11" name="Rectangle à coins arrondis 10"/>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1"/>
          <p:cNvSpPr txBox="1"/>
          <p:nvPr/>
        </p:nvSpPr>
        <p:spPr>
          <a:xfrm>
            <a:off x="539551" y="580618"/>
            <a:ext cx="6900767" cy="400110"/>
          </a:xfrm>
          <a:prstGeom prst="rect">
            <a:avLst/>
          </a:prstGeom>
          <a:noFill/>
        </p:spPr>
        <p:txBody>
          <a:bodyPr wrap="square" rtlCol="0">
            <a:spAutoFit/>
          </a:bodyPr>
          <a:lstStyle/>
          <a:p>
            <a:pPr lvl="0" algn="just"/>
            <a:r>
              <a:rPr lang="fr-FR" sz="2000" dirty="0" smtClean="0">
                <a:effectLst>
                  <a:outerShdw blurRad="38100" dist="38100" dir="2700000" algn="tl">
                    <a:srgbClr val="000000">
                      <a:alpha val="43137"/>
                    </a:srgbClr>
                  </a:outerShdw>
                </a:effectLst>
                <a:latin typeface="Century Gothic" pitchFamily="34" charset="0"/>
              </a:rPr>
              <a:t>Le Design, aspect historique et brève histoire…</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1979712" y="6356350"/>
            <a:ext cx="5184576" cy="365125"/>
          </a:xfrm>
        </p:spPr>
        <p:txBody>
          <a:bodyPr/>
          <a:lstStyle/>
          <a:p>
            <a:r>
              <a:rPr lang="fr-FR" dirty="0" smtClean="0"/>
              <a:t>Stage PAF/Actualiser ses connaissances en Design/Mars 2012</a:t>
            </a:r>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5</a:t>
            </a:fld>
            <a:endParaRPr lang="fr-FR"/>
          </a:p>
        </p:txBody>
      </p:sp>
      <p:sp>
        <p:nvSpPr>
          <p:cNvPr id="6" name="ZoneTexte 5"/>
          <p:cNvSpPr txBox="1"/>
          <p:nvPr/>
        </p:nvSpPr>
        <p:spPr>
          <a:xfrm>
            <a:off x="611560" y="2420889"/>
            <a:ext cx="8064896" cy="2246769"/>
          </a:xfrm>
          <a:prstGeom prst="rect">
            <a:avLst/>
          </a:prstGeom>
          <a:noFill/>
        </p:spPr>
        <p:txBody>
          <a:bodyPr wrap="square" rtlCol="0">
            <a:spAutoFit/>
          </a:bodyPr>
          <a:lstStyle/>
          <a:p>
            <a:pPr lvl="0" algn="r"/>
            <a:r>
              <a:rPr lang="fr-FR" sz="2000" dirty="0" smtClean="0">
                <a:latin typeface="Century Gothic" pitchFamily="34" charset="0"/>
                <a:hlinkClick r:id="rId2" action="ppaction://hlinkfile"/>
              </a:rPr>
              <a:t>Design </a:t>
            </a:r>
            <a:r>
              <a:rPr lang="fr-FR" sz="2000" dirty="0">
                <a:latin typeface="Century Gothic" pitchFamily="34" charset="0"/>
                <a:hlinkClick r:id="rId2" action="ppaction://hlinkfile"/>
              </a:rPr>
              <a:t>d’espace </a:t>
            </a:r>
            <a:endParaRPr lang="fr-FR" sz="2000" dirty="0">
              <a:latin typeface="Century Gothic" pitchFamily="34" charset="0"/>
            </a:endParaRPr>
          </a:p>
          <a:p>
            <a:pPr lvl="0" algn="r"/>
            <a:r>
              <a:rPr lang="fr-FR" sz="2000" dirty="0">
                <a:latin typeface="Century Gothic" pitchFamily="34" charset="0"/>
                <a:hlinkClick r:id="rId3" action="ppaction://hlinkfile"/>
              </a:rPr>
              <a:t>Design de </a:t>
            </a:r>
            <a:r>
              <a:rPr lang="fr-FR" sz="2000" dirty="0" smtClean="0">
                <a:latin typeface="Century Gothic" pitchFamily="34" charset="0"/>
                <a:hlinkClick r:id="rId3" action="ppaction://hlinkfile"/>
              </a:rPr>
              <a:t>produits</a:t>
            </a:r>
            <a:endParaRPr lang="fr-FR" sz="2000" dirty="0">
              <a:latin typeface="Century Gothic" pitchFamily="34" charset="0"/>
            </a:endParaRPr>
          </a:p>
          <a:p>
            <a:pPr lvl="0" algn="r"/>
            <a:r>
              <a:rPr lang="fr-FR" sz="2000" dirty="0">
                <a:latin typeface="Century Gothic" pitchFamily="34" charset="0"/>
                <a:hlinkClick r:id="rId4" action="ppaction://hlinkfile"/>
              </a:rPr>
              <a:t>Design de communication (multimédia et </a:t>
            </a:r>
            <a:r>
              <a:rPr lang="fr-FR" sz="2000" dirty="0" err="1">
                <a:latin typeface="Century Gothic" pitchFamily="34" charset="0"/>
                <a:hlinkClick r:id="rId4" action="ppaction://hlinkfile"/>
              </a:rPr>
              <a:t>print</a:t>
            </a:r>
            <a:r>
              <a:rPr lang="fr-FR" sz="2000" dirty="0" smtClean="0">
                <a:latin typeface="Century Gothic" pitchFamily="34" charset="0"/>
                <a:hlinkClick r:id="rId4" action="ppaction://hlinkfile"/>
              </a:rPr>
              <a:t>)</a:t>
            </a:r>
            <a:endParaRPr lang="fr-FR" sz="2000" dirty="0">
              <a:latin typeface="Century Gothic" pitchFamily="34" charset="0"/>
            </a:endParaRPr>
          </a:p>
          <a:p>
            <a:pPr lvl="0" algn="r"/>
            <a:r>
              <a:rPr lang="fr-FR" sz="2000" dirty="0">
                <a:latin typeface="Century Gothic" pitchFamily="34" charset="0"/>
                <a:hlinkClick r:id="rId5" action="ppaction://hlinkfile"/>
              </a:rPr>
              <a:t>Design de mode </a:t>
            </a:r>
            <a:endParaRPr lang="fr-FR" sz="2000" dirty="0">
              <a:latin typeface="Century Gothic" pitchFamily="34" charset="0"/>
            </a:endParaRPr>
          </a:p>
          <a:p>
            <a:pPr lvl="0" algn="r"/>
            <a:r>
              <a:rPr lang="fr-FR" sz="2000" dirty="0">
                <a:latin typeface="Century Gothic" pitchFamily="34" charset="0"/>
                <a:hlinkClick r:id="rId6" action="ppaction://hlinkfile"/>
              </a:rPr>
              <a:t>Design de </a:t>
            </a:r>
            <a:r>
              <a:rPr lang="fr-FR" sz="2000" dirty="0" smtClean="0">
                <a:latin typeface="Century Gothic" pitchFamily="34" charset="0"/>
                <a:hlinkClick r:id="rId6" action="ppaction://hlinkfile"/>
              </a:rPr>
              <a:t>services</a:t>
            </a:r>
            <a:endParaRPr lang="fr-FR" sz="2000" dirty="0">
              <a:latin typeface="Century Gothic" pitchFamily="34" charset="0"/>
            </a:endParaRPr>
          </a:p>
          <a:p>
            <a:pPr lvl="0" algn="r"/>
            <a:r>
              <a:rPr lang="fr-FR" sz="2000" dirty="0">
                <a:latin typeface="Century Gothic" pitchFamily="34" charset="0"/>
                <a:hlinkClick r:id="rId7" action="ppaction://hlinkfile"/>
              </a:rPr>
              <a:t>Design de </a:t>
            </a:r>
            <a:r>
              <a:rPr lang="fr-FR" sz="2000" dirty="0" smtClean="0">
                <a:latin typeface="Century Gothic" pitchFamily="34" charset="0"/>
                <a:hlinkClick r:id="rId7" action="ppaction://hlinkfile"/>
              </a:rPr>
              <a:t>culinaire</a:t>
            </a:r>
            <a:endParaRPr lang="fr-FR" sz="2000" dirty="0">
              <a:latin typeface="Century Gothic" pitchFamily="34" charset="0"/>
            </a:endParaRPr>
          </a:p>
          <a:p>
            <a:pPr lvl="0" algn="r"/>
            <a:r>
              <a:rPr lang="fr-FR" sz="2000" dirty="0">
                <a:latin typeface="Century Gothic" pitchFamily="34" charset="0"/>
                <a:hlinkClick r:id="rId8" action="ppaction://hlinkfile"/>
              </a:rPr>
              <a:t>Design sonore</a:t>
            </a:r>
            <a:endParaRPr lang="fr-FR" sz="2000" dirty="0">
              <a:latin typeface="Century Gothic" pitchFamily="34" charset="0"/>
            </a:endParaRPr>
          </a:p>
        </p:txBody>
      </p:sp>
      <p:sp>
        <p:nvSpPr>
          <p:cNvPr id="10" name="Rectangle à coins arrondis 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6"/>
          <p:cNvSpPr txBox="1"/>
          <p:nvPr/>
        </p:nvSpPr>
        <p:spPr>
          <a:xfrm>
            <a:off x="539551" y="580618"/>
            <a:ext cx="6900767" cy="400110"/>
          </a:xfrm>
          <a:prstGeom prst="rect">
            <a:avLst/>
          </a:prstGeom>
          <a:noFill/>
        </p:spPr>
        <p:txBody>
          <a:bodyPr wrap="square" rtlCol="0">
            <a:spAutoFit/>
          </a:bodyPr>
          <a:lstStyle/>
          <a:p>
            <a:pPr algn="just"/>
            <a:r>
              <a:rPr lang="fr-FR" sz="2000" dirty="0">
                <a:effectLst>
                  <a:outerShdw blurRad="50800" dist="38100" dir="2700000" algn="tl" rotWithShape="0">
                    <a:prstClr val="black">
                      <a:alpha val="40000"/>
                    </a:prstClr>
                  </a:outerShdw>
                </a:effectLst>
                <a:latin typeface="Century Gothic" pitchFamily="34" charset="0"/>
              </a:rPr>
              <a:t>Le </a:t>
            </a:r>
            <a:r>
              <a:rPr lang="fr-FR" sz="2000" dirty="0" smtClean="0">
                <a:effectLst>
                  <a:outerShdw blurRad="50800" dist="38100" dir="2700000" algn="tl" rotWithShape="0">
                    <a:prstClr val="black">
                      <a:alpha val="40000"/>
                    </a:prstClr>
                  </a:outerShdw>
                </a:effectLst>
                <a:latin typeface="Century Gothic" pitchFamily="34" charset="0"/>
              </a:rPr>
              <a:t>Design, </a:t>
            </a:r>
            <a:r>
              <a:rPr lang="fr-FR" sz="2000" dirty="0">
                <a:effectLst>
                  <a:outerShdw blurRad="50800" dist="38100" dir="2700000" algn="tl" rotWithShape="0">
                    <a:prstClr val="black">
                      <a:alpha val="40000"/>
                    </a:prstClr>
                  </a:outerShdw>
                </a:effectLst>
                <a:latin typeface="Century Gothic" pitchFamily="34" charset="0"/>
              </a:rPr>
              <a:t>les différents </a:t>
            </a:r>
            <a:r>
              <a:rPr lang="fr-FR" sz="2000" dirty="0" smtClean="0">
                <a:effectLst>
                  <a:outerShdw blurRad="50800" dist="38100" dir="2700000" algn="tl" rotWithShape="0">
                    <a:prstClr val="black">
                      <a:alpha val="40000"/>
                    </a:prstClr>
                  </a:outerShdw>
                </a:effectLst>
                <a:latin typeface="Century Gothic" pitchFamily="34" charset="0"/>
              </a:rPr>
              <a:t>domaines…</a:t>
            </a:r>
            <a:endParaRPr lang="fr-FR" sz="2000" dirty="0">
              <a:effectLst>
                <a:outerShdw blurRad="50800" dist="38100" dir="2700000" algn="tl" rotWithShape="0">
                  <a:prstClr val="black">
                    <a:alpha val="40000"/>
                  </a:prst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1691680" y="6356350"/>
            <a:ext cx="5472608" cy="365125"/>
          </a:xfrm>
        </p:spPr>
        <p:txBody>
          <a:bodyPr/>
          <a:lstStyle/>
          <a:p>
            <a:r>
              <a:rPr lang="fr-FR" dirty="0" smtClean="0"/>
              <a:t>Stage PAF/Actualiser ses connaissances en Design/Mars 2012</a:t>
            </a:r>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6</a:t>
            </a:fld>
            <a:endParaRPr lang="fr-FR"/>
          </a:p>
        </p:txBody>
      </p:sp>
      <p:sp>
        <p:nvSpPr>
          <p:cNvPr id="7" name="ZoneTexte 6"/>
          <p:cNvSpPr txBox="1"/>
          <p:nvPr/>
        </p:nvSpPr>
        <p:spPr>
          <a:xfrm>
            <a:off x="611560" y="1700807"/>
            <a:ext cx="8064896" cy="4093428"/>
          </a:xfrm>
          <a:prstGeom prst="rect">
            <a:avLst/>
          </a:prstGeom>
          <a:noFill/>
        </p:spPr>
        <p:txBody>
          <a:bodyPr wrap="square" rtlCol="0">
            <a:spAutoFit/>
          </a:bodyPr>
          <a:lstStyle/>
          <a:p>
            <a:r>
              <a:rPr lang="fr-FR" sz="2000" b="1" dirty="0">
                <a:latin typeface="Century Gothic" pitchFamily="34" charset="0"/>
              </a:rPr>
              <a:t>Les enjeux  actuels </a:t>
            </a:r>
          </a:p>
          <a:p>
            <a:pPr lvl="0" algn="r"/>
            <a:r>
              <a:rPr lang="fr-FR" sz="2000" dirty="0">
                <a:latin typeface="Century Gothic" pitchFamily="34" charset="0"/>
              </a:rPr>
              <a:t>Le rôle du </a:t>
            </a:r>
            <a:r>
              <a:rPr lang="fr-FR" sz="2000" dirty="0" smtClean="0">
                <a:latin typeface="Century Gothic" pitchFamily="34" charset="0"/>
              </a:rPr>
              <a:t>Designer</a:t>
            </a:r>
            <a:endParaRPr lang="fr-FR" sz="2000" dirty="0">
              <a:latin typeface="Century Gothic" pitchFamily="34" charset="0"/>
            </a:endParaRPr>
          </a:p>
          <a:p>
            <a:pPr lvl="0" algn="r"/>
            <a:r>
              <a:rPr lang="fr-FR" sz="2000" dirty="0">
                <a:latin typeface="Century Gothic" pitchFamily="34" charset="0"/>
                <a:hlinkClick r:id="rId2" action="ppaction://hlinkfile"/>
              </a:rPr>
              <a:t>Les différentes typologies de Design</a:t>
            </a:r>
            <a:endParaRPr lang="fr-FR" sz="2000" dirty="0">
              <a:latin typeface="Century Gothic" pitchFamily="34" charset="0"/>
            </a:endParaRPr>
          </a:p>
          <a:p>
            <a:pPr lvl="0" algn="r"/>
            <a:r>
              <a:rPr lang="fr-FR" sz="2000" dirty="0" smtClean="0">
                <a:latin typeface="Century Gothic" pitchFamily="34" charset="0"/>
                <a:hlinkClick r:id="rId3" action="ppaction://hlinkfile"/>
              </a:rPr>
              <a:t>Hacking design</a:t>
            </a:r>
            <a:endParaRPr lang="fr-FR" sz="2000" dirty="0" smtClean="0">
              <a:latin typeface="Century Gothic" pitchFamily="34" charset="0"/>
            </a:endParaRPr>
          </a:p>
          <a:p>
            <a:pPr lvl="0" algn="r"/>
            <a:endParaRPr lang="fr-FR" sz="2000" dirty="0" smtClean="0">
              <a:latin typeface="Century Gothic" pitchFamily="34" charset="0"/>
            </a:endParaRPr>
          </a:p>
          <a:p>
            <a:pPr lvl="0" algn="r"/>
            <a:endParaRPr lang="fr-FR" sz="2000" dirty="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pPr lvl="0" algn="r"/>
            <a:r>
              <a:rPr lang="fr-FR" sz="2000" dirty="0" smtClean="0">
                <a:latin typeface="Century Gothic" pitchFamily="34" charset="0"/>
                <a:hlinkClick r:id="rId4" action="ppaction://hlinkfile"/>
              </a:rPr>
              <a:t>Valeur d’usage et valeur d’estime</a:t>
            </a:r>
            <a:endParaRPr lang="fr-FR" sz="2000" dirty="0" smtClean="0">
              <a:latin typeface="Century Gothic" pitchFamily="34" charset="0"/>
            </a:endParaRPr>
          </a:p>
          <a:p>
            <a:pPr lvl="0" algn="r"/>
            <a:r>
              <a:rPr lang="fr-FR" sz="2000" dirty="0" smtClean="0">
                <a:latin typeface="Century Gothic" pitchFamily="34" charset="0"/>
                <a:hlinkClick r:id="rId5" action="ppaction://hlinkfile"/>
              </a:rPr>
              <a:t>Besoin/comportement/usage</a:t>
            </a:r>
            <a:endParaRPr lang="fr-FR" sz="2000" dirty="0">
              <a:latin typeface="Century Gothic" pitchFamily="34" charset="0"/>
            </a:endParaRPr>
          </a:p>
        </p:txBody>
      </p:sp>
      <p:sp>
        <p:nvSpPr>
          <p:cNvPr id="8" name="Rectangle à coins arrondis 7"/>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p:cNvSpPr txBox="1"/>
          <p:nvPr/>
        </p:nvSpPr>
        <p:spPr>
          <a:xfrm>
            <a:off x="539551" y="580618"/>
            <a:ext cx="6900767" cy="400110"/>
          </a:xfrm>
          <a:prstGeom prst="rect">
            <a:avLst/>
          </a:prstGeom>
          <a:noFill/>
        </p:spPr>
        <p:txBody>
          <a:bodyPr wrap="square" rtlCol="0">
            <a:spAutoFit/>
          </a:bodyPr>
          <a:lstStyle/>
          <a:p>
            <a:pPr lvl="0"/>
            <a:r>
              <a:rPr lang="fr-FR" sz="2000" dirty="0">
                <a:effectLst>
                  <a:outerShdw blurRad="38100" dist="38100" dir="2700000" algn="tl">
                    <a:srgbClr val="000000">
                      <a:alpha val="43137"/>
                    </a:srgbClr>
                  </a:outerShdw>
                </a:effectLst>
                <a:latin typeface="Century Gothic" pitchFamily="34" charset="0"/>
              </a:rPr>
              <a:t>Rôle du designer et </a:t>
            </a:r>
            <a:r>
              <a:rPr lang="fr-FR" sz="2000" dirty="0" smtClean="0">
                <a:effectLst>
                  <a:outerShdw blurRad="38100" dist="38100" dir="2700000" algn="tl">
                    <a:srgbClr val="000000">
                      <a:alpha val="43137"/>
                    </a:srgbClr>
                  </a:outerShdw>
                </a:effectLst>
                <a:latin typeface="Century Gothic" pitchFamily="34" charset="0"/>
              </a:rPr>
              <a:t>enjeux…</a:t>
            </a:r>
            <a:endParaRPr lang="fr-FR" sz="2000" dirty="0">
              <a:effectLst>
                <a:outerShdw blurRad="38100" dist="38100" dir="2700000" algn="tl">
                  <a:srgbClr val="000000">
                    <a:alpha val="43137"/>
                  </a:srgbClr>
                </a:outerShdw>
              </a:effectLst>
              <a:latin typeface="Century Gothic" pitchFamily="34" charset="0"/>
            </a:endParaRPr>
          </a:p>
        </p:txBody>
      </p:sp>
      <p:pic>
        <p:nvPicPr>
          <p:cNvPr id="11" name="Image 10" descr="006 Coffee drop Splash 1.jpg"/>
          <p:cNvPicPr>
            <a:picLocks noChangeAspect="1"/>
          </p:cNvPicPr>
          <p:nvPr/>
        </p:nvPicPr>
        <p:blipFill>
          <a:blip r:embed="rId6" cstate="print"/>
          <a:stretch>
            <a:fillRect/>
          </a:stretch>
        </p:blipFill>
        <p:spPr>
          <a:xfrm>
            <a:off x="1763688" y="3068960"/>
            <a:ext cx="2880320" cy="1563053"/>
          </a:xfrm>
          <a:prstGeom prst="rect">
            <a:avLst/>
          </a:prstGeom>
        </p:spPr>
      </p:pic>
      <p:pic>
        <p:nvPicPr>
          <p:cNvPr id="12" name="Image 11" descr="033 Jongerius.jpg"/>
          <p:cNvPicPr>
            <a:picLocks noChangeAspect="1"/>
          </p:cNvPicPr>
          <p:nvPr/>
        </p:nvPicPr>
        <p:blipFill>
          <a:blip r:embed="rId7" cstate="print"/>
          <a:stretch>
            <a:fillRect/>
          </a:stretch>
        </p:blipFill>
        <p:spPr>
          <a:xfrm>
            <a:off x="3923928" y="3068960"/>
            <a:ext cx="1440160" cy="1601599"/>
          </a:xfrm>
          <a:prstGeom prst="rect">
            <a:avLst/>
          </a:prstGeom>
        </p:spPr>
      </p:pic>
      <p:pic>
        <p:nvPicPr>
          <p:cNvPr id="13" name="Image 12" descr="058 Tejo Remy Chest of Drawers 2.jpg"/>
          <p:cNvPicPr>
            <a:picLocks noChangeAspect="1"/>
          </p:cNvPicPr>
          <p:nvPr/>
        </p:nvPicPr>
        <p:blipFill>
          <a:blip r:embed="rId8" cstate="print"/>
          <a:stretch>
            <a:fillRect/>
          </a:stretch>
        </p:blipFill>
        <p:spPr>
          <a:xfrm>
            <a:off x="5364088" y="3068960"/>
            <a:ext cx="1512168" cy="1623991"/>
          </a:xfrm>
          <a:prstGeom prst="rect">
            <a:avLst/>
          </a:prstGeom>
        </p:spPr>
      </p:pic>
      <p:pic>
        <p:nvPicPr>
          <p:cNvPr id="14" name="Image 13" descr="052 Piet Hein Eek.jpg"/>
          <p:cNvPicPr>
            <a:picLocks noChangeAspect="1"/>
          </p:cNvPicPr>
          <p:nvPr/>
        </p:nvPicPr>
        <p:blipFill>
          <a:blip r:embed="rId9" cstate="print"/>
          <a:stretch>
            <a:fillRect/>
          </a:stretch>
        </p:blipFill>
        <p:spPr>
          <a:xfrm>
            <a:off x="6732240" y="3068960"/>
            <a:ext cx="1800200" cy="1688587"/>
          </a:xfrm>
          <a:prstGeom prst="rect">
            <a:avLst/>
          </a:prstGeom>
        </p:spPr>
      </p:pic>
      <p:pic>
        <p:nvPicPr>
          <p:cNvPr id="15" name="Image 14" descr="Dyson DCO6 copie.jpg"/>
          <p:cNvPicPr>
            <a:picLocks noChangeAspect="1"/>
          </p:cNvPicPr>
          <p:nvPr/>
        </p:nvPicPr>
        <p:blipFill>
          <a:blip r:embed="rId10" cstate="print"/>
          <a:stretch>
            <a:fillRect/>
          </a:stretch>
        </p:blipFill>
        <p:spPr>
          <a:xfrm>
            <a:off x="611560" y="3068960"/>
            <a:ext cx="1656184" cy="1590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1691680" y="6356350"/>
            <a:ext cx="5832648" cy="365125"/>
          </a:xfrm>
        </p:spPr>
        <p:txBody>
          <a:bodyPr/>
          <a:lstStyle/>
          <a:p>
            <a:r>
              <a:rPr lang="fr-FR" dirty="0" smtClean="0"/>
              <a:t>Stage PAF/Actualiser ses connaissances en Design/Mars 2012</a:t>
            </a:r>
            <a:endParaRPr lang="fr-FR" dirty="0"/>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7</a:t>
            </a:fld>
            <a:endParaRPr lang="fr-FR"/>
          </a:p>
        </p:txBody>
      </p:sp>
      <p:sp>
        <p:nvSpPr>
          <p:cNvPr id="6" name="Organigramme : Processus 5"/>
          <p:cNvSpPr/>
          <p:nvPr/>
        </p:nvSpPr>
        <p:spPr>
          <a:xfrm>
            <a:off x="1547813" y="476250"/>
            <a:ext cx="360362" cy="5905500"/>
          </a:xfrm>
          <a:prstGeom prst="flowChartProcess">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6" descr="christophe_pillet.jpg"/>
          <p:cNvPicPr>
            <a:picLocks noChangeAspect="1"/>
          </p:cNvPicPr>
          <p:nvPr/>
        </p:nvPicPr>
        <p:blipFill>
          <a:blip r:embed="rId2" cstate="print"/>
          <a:srcRect/>
          <a:stretch>
            <a:fillRect/>
          </a:stretch>
        </p:blipFill>
        <p:spPr bwMode="auto">
          <a:xfrm>
            <a:off x="1692275" y="765175"/>
            <a:ext cx="1871663" cy="2246313"/>
          </a:xfrm>
          <a:prstGeom prst="rect">
            <a:avLst/>
          </a:prstGeom>
          <a:noFill/>
          <a:ln w="9525">
            <a:noFill/>
            <a:miter lim="800000"/>
            <a:headEnd/>
            <a:tailEnd/>
          </a:ln>
        </p:spPr>
      </p:pic>
      <p:sp>
        <p:nvSpPr>
          <p:cNvPr id="8" name="ZoneTexte 7"/>
          <p:cNvSpPr txBox="1"/>
          <p:nvPr/>
        </p:nvSpPr>
        <p:spPr>
          <a:xfrm>
            <a:off x="2178050" y="404813"/>
            <a:ext cx="1457325" cy="554037"/>
          </a:xfrm>
          <a:prstGeom prst="rect">
            <a:avLst/>
          </a:prstGeom>
          <a:noFill/>
        </p:spPr>
        <p:txBody>
          <a:bodyPr wrap="none">
            <a:spAutoFit/>
          </a:bodyPr>
          <a:lstStyle/>
          <a:p>
            <a:pPr>
              <a:defRPr/>
            </a:pPr>
            <a:r>
              <a:rPr lang="fr-FR" sz="1200" dirty="0">
                <a:solidFill>
                  <a:schemeClr val="bg2">
                    <a:lumMod val="25000"/>
                  </a:schemeClr>
                </a:solidFill>
                <a:latin typeface="Century Gothic" pitchFamily="34" charset="0"/>
              </a:rPr>
              <a:t>  Christophe Pillet</a:t>
            </a:r>
          </a:p>
          <a:p>
            <a:pPr>
              <a:defRPr/>
            </a:pPr>
            <a:endParaRPr lang="fr-FR" dirty="0"/>
          </a:p>
        </p:txBody>
      </p:sp>
      <p:sp>
        <p:nvSpPr>
          <p:cNvPr id="9" name="ZoneTexte 8"/>
          <p:cNvSpPr txBox="1"/>
          <p:nvPr/>
        </p:nvSpPr>
        <p:spPr>
          <a:xfrm>
            <a:off x="3779838" y="1556792"/>
            <a:ext cx="5184775" cy="4894263"/>
          </a:xfrm>
          <a:prstGeom prst="rect">
            <a:avLst/>
          </a:prstGeom>
          <a:noFill/>
        </p:spPr>
        <p:txBody>
          <a:bodyPr>
            <a:spAutoFit/>
          </a:bodyPr>
          <a:lstStyle/>
          <a:p>
            <a:pPr algn="just">
              <a:defRPr/>
            </a:pPr>
            <a:r>
              <a:rPr lang="fr-FR" sz="1200" b="1" dirty="0">
                <a:solidFill>
                  <a:schemeClr val="accent2">
                    <a:lumMod val="75000"/>
                  </a:schemeClr>
                </a:solidFill>
                <a:latin typeface="Century Gothic" pitchFamily="34" charset="0"/>
              </a:rPr>
              <a:t>Quelle est votre conception du design ? Selon vous, qu'est ce qu'un designer ?</a:t>
            </a:r>
          </a:p>
          <a:p>
            <a:pPr algn="just">
              <a:defRPr/>
            </a:pPr>
            <a:endParaRPr lang="fr-FR" sz="1200" dirty="0">
              <a:solidFill>
                <a:schemeClr val="accent2">
                  <a:lumMod val="75000"/>
                </a:schemeClr>
              </a:solidFill>
              <a:latin typeface="Century Gothic" pitchFamily="34" charset="0"/>
            </a:endParaRPr>
          </a:p>
          <a:p>
            <a:pPr algn="just">
              <a:defRPr/>
            </a:pPr>
            <a:r>
              <a:rPr lang="fr-FR" sz="1200" dirty="0">
                <a:solidFill>
                  <a:schemeClr val="accent2">
                    <a:lumMod val="75000"/>
                  </a:schemeClr>
                </a:solidFill>
                <a:latin typeface="Century Gothic" pitchFamily="34" charset="0"/>
              </a:rPr>
              <a:t>Le design est un domaine en perpétuelle évolution. Le contexte et la pratique ont tellement évolué que la définition actuelle n'est plus la même qu'il y a quelques années. Finalement mon travail n'est pas très loin de celui d'un romancier ou d'un cinéaste. Je raconte des histoires, non pas avec des images ou des mots, mais avec des meubles, des objets… A l'heure actuelle, on choisit un designer car c'est celui qui sera le mieux placé pour faire raconter aux objets un imaginaire, une histoire qui séduira les gens. </a:t>
            </a:r>
          </a:p>
          <a:p>
            <a:pPr algn="just">
              <a:defRPr/>
            </a:pPr>
            <a:r>
              <a:rPr lang="fr-FR" sz="1200" dirty="0">
                <a:solidFill>
                  <a:schemeClr val="accent2">
                    <a:lumMod val="75000"/>
                  </a:schemeClr>
                </a:solidFill>
                <a:latin typeface="Century Gothic" pitchFamily="34" charset="0"/>
              </a:rPr>
              <a:t/>
            </a:r>
            <a:br>
              <a:rPr lang="fr-FR" sz="1200" dirty="0">
                <a:solidFill>
                  <a:schemeClr val="accent2">
                    <a:lumMod val="75000"/>
                  </a:schemeClr>
                </a:solidFill>
                <a:latin typeface="Century Gothic" pitchFamily="34" charset="0"/>
              </a:rPr>
            </a:br>
            <a:r>
              <a:rPr lang="fr-FR" sz="1200" dirty="0">
                <a:solidFill>
                  <a:schemeClr val="accent2">
                    <a:lumMod val="75000"/>
                  </a:schemeClr>
                </a:solidFill>
                <a:latin typeface="Century Gothic" pitchFamily="34" charset="0"/>
              </a:rPr>
              <a:t>Pendant très longtemps, on achetait des objets par besoin. La nécessité était alors la principale motivation. La relation entre le consommateur et un produit se confrontait à une notion d'utilité. Le design était finalement assez proche du métier de l'ingénieur. Mais aujourd'hui les choses ont évolué. Nous sommes dans une société où tout le monde a tout et où tout marche très bien. On achète parce que l'on a envie, par simple désir. Les objets sont alors chargés affectivement. On se demande "Pourquoi je l'achète ?", "Qu'est-ce qu'il m'apporte ?" Alors que, dans les années 1970, on remettait en cause un contenu technologique dans chaque nouvelle création, le designer doit de nos jours raconter un univers. On achète une chaise parce qu'on l'aime, parce qu'elle nous parle, nous raconte quelque chose…</a:t>
            </a:r>
          </a:p>
          <a:p>
            <a:pPr algn="just">
              <a:defRPr/>
            </a:pPr>
            <a:endParaRPr lang="fr-FR" sz="12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Stage PAF/Actualiser ses connaissances en Design/Avril 2011</a:t>
            </a: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8</a:t>
            </a:fld>
            <a:endParaRPr lang="fr-FR"/>
          </a:p>
        </p:txBody>
      </p:sp>
      <p:sp>
        <p:nvSpPr>
          <p:cNvPr id="6" name="Rectangle 5"/>
          <p:cNvSpPr/>
          <p:nvPr/>
        </p:nvSpPr>
        <p:spPr>
          <a:xfrm>
            <a:off x="0" y="-27384"/>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3"/>
          <p:cNvSpPr txBox="1">
            <a:spLocks/>
          </p:cNvSpPr>
          <p:nvPr/>
        </p:nvSpPr>
        <p:spPr>
          <a:xfrm>
            <a:off x="1979712" y="6356350"/>
            <a:ext cx="5256584"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ZoneTexte 8"/>
          <p:cNvSpPr txBox="1"/>
          <p:nvPr/>
        </p:nvSpPr>
        <p:spPr>
          <a:xfrm>
            <a:off x="611560" y="1700807"/>
            <a:ext cx="8064896" cy="4401205"/>
          </a:xfrm>
          <a:prstGeom prst="rect">
            <a:avLst/>
          </a:prstGeom>
          <a:noFill/>
        </p:spPr>
        <p:txBody>
          <a:bodyPr wrap="square" rtlCol="0">
            <a:spAutoFit/>
          </a:bodyPr>
          <a:lstStyle/>
          <a:p>
            <a:pPr lvl="0" algn="r"/>
            <a:r>
              <a:rPr lang="fr-FR" sz="2000" dirty="0" smtClean="0">
                <a:latin typeface="Century Gothic" pitchFamily="34" charset="0"/>
                <a:hlinkClick r:id="rId2" action="ppaction://hlinkfile"/>
              </a:rPr>
              <a:t>Les « paramètres » de l’objet</a:t>
            </a:r>
            <a:endParaRPr lang="fr-FR" sz="2000" dirty="0" smtClean="0">
              <a:latin typeface="Century Gothic" pitchFamily="34" charset="0"/>
            </a:endParaRPr>
          </a:p>
          <a:p>
            <a:pPr lvl="0" algn="r"/>
            <a:endParaRPr lang="fr-FR" sz="2000" dirty="0">
              <a:latin typeface="Century Gothic" pitchFamily="34" charset="0"/>
            </a:endParaRPr>
          </a:p>
          <a:p>
            <a:pPr lvl="0" algn="r"/>
            <a:endParaRPr lang="fr-FR" sz="2000" dirty="0" smtClean="0">
              <a:latin typeface="Century Gothic" pitchFamily="34" charset="0"/>
            </a:endParaRPr>
          </a:p>
          <a:p>
            <a:pPr lvl="0" algn="r"/>
            <a:endParaRPr lang="fr-FR" sz="2000" dirty="0" smtClean="0">
              <a:latin typeface="Century Gothic" pitchFamily="34" charset="0"/>
            </a:endParaRPr>
          </a:p>
          <a:p>
            <a:pPr lvl="0" algn="r"/>
            <a:endParaRPr lang="fr-FR" sz="2000" dirty="0" smtClean="0">
              <a:latin typeface="Century Gothic" pitchFamily="34" charset="0"/>
            </a:endParaRPr>
          </a:p>
          <a:p>
            <a:pPr lvl="0" algn="r"/>
            <a:endParaRPr lang="fr-FR" sz="2000" dirty="0" smtClean="0">
              <a:latin typeface="Century Gothic" pitchFamily="34" charset="0"/>
            </a:endParaRPr>
          </a:p>
          <a:p>
            <a:pPr lvl="0" algn="r"/>
            <a:endParaRPr lang="fr-FR" sz="2000" dirty="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r>
              <a:rPr lang="fr-FR" sz="2000" b="1" dirty="0" smtClean="0">
                <a:latin typeface="Century Gothic" pitchFamily="34" charset="0"/>
              </a:rPr>
              <a:t>Clarification </a:t>
            </a:r>
            <a:r>
              <a:rPr lang="fr-FR" sz="2000" b="1" dirty="0">
                <a:latin typeface="Century Gothic" pitchFamily="34" charset="0"/>
              </a:rPr>
              <a:t>entre technologie, conception et design…</a:t>
            </a:r>
          </a:p>
          <a:p>
            <a:pPr lvl="0" algn="r"/>
            <a:r>
              <a:rPr lang="fr-FR" sz="2000" dirty="0">
                <a:latin typeface="Century Gothic" pitchFamily="34" charset="0"/>
              </a:rPr>
              <a:t>Rôle et interaction du design dans la chaîne de conception</a:t>
            </a:r>
          </a:p>
        </p:txBody>
      </p:sp>
      <p:sp>
        <p:nvSpPr>
          <p:cNvPr id="10" name="Rectangle à coins arrondis 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539551" y="580618"/>
            <a:ext cx="6900767" cy="400110"/>
          </a:xfrm>
          <a:prstGeom prst="rect">
            <a:avLst/>
          </a:prstGeom>
          <a:noFill/>
        </p:spPr>
        <p:txBody>
          <a:bodyPr wrap="square" rtlCol="0">
            <a:spAutoFit/>
          </a:bodyPr>
          <a:lstStyle/>
          <a:p>
            <a:pPr lvl="0"/>
            <a:r>
              <a:rPr lang="fr-FR" sz="2000" dirty="0">
                <a:latin typeface="Century Gothic" pitchFamily="34" charset="0"/>
              </a:rPr>
              <a:t>Rôle du designer et </a:t>
            </a:r>
            <a:r>
              <a:rPr lang="fr-FR" sz="2000" dirty="0" smtClean="0">
                <a:latin typeface="Century Gothic" pitchFamily="34" charset="0"/>
              </a:rPr>
              <a:t>enjeux…</a:t>
            </a:r>
            <a:endParaRPr lang="fr-FR" sz="2000" dirty="0">
              <a:latin typeface="Century Gothic" pitchFamily="34" charset="0"/>
            </a:endParaRPr>
          </a:p>
        </p:txBody>
      </p:sp>
      <p:pic>
        <p:nvPicPr>
          <p:cNvPr id="18" name="Image 17" descr="08.1 Schéma des paramétres.jpg">
            <a:hlinkClick r:id="rId3" action="ppaction://hlinkfile"/>
          </p:cNvPr>
          <p:cNvPicPr>
            <a:picLocks noChangeAspect="1"/>
          </p:cNvPicPr>
          <p:nvPr/>
        </p:nvPicPr>
        <p:blipFill>
          <a:blip r:embed="rId4" cstate="print"/>
          <a:stretch>
            <a:fillRect/>
          </a:stretch>
        </p:blipFill>
        <p:spPr>
          <a:xfrm>
            <a:off x="2627784" y="2324286"/>
            <a:ext cx="3888432" cy="283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384"/>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18192F25-D4BA-4D4E-AB1A-EB12203BB04B}" type="slidenum">
              <a:rPr lang="fr-FR" smtClean="0"/>
              <a:pPr/>
              <a:t>9</a:t>
            </a:fld>
            <a:endParaRPr lang="fr-FR"/>
          </a:p>
        </p:txBody>
      </p:sp>
      <p:sp>
        <p:nvSpPr>
          <p:cNvPr id="6" name="Espace réservé du pied de page 3"/>
          <p:cNvSpPr txBox="1">
            <a:spLocks/>
          </p:cNvSpPr>
          <p:nvPr/>
        </p:nvSpPr>
        <p:spPr>
          <a:xfrm>
            <a:off x="2051720" y="6356350"/>
            <a:ext cx="5544616"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Stage PAF/Actualiser ses connaissances en Design/Mars 2012</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8192F25-D4BA-4D4E-AB1A-EB12203BB04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ZoneTexte 8"/>
          <p:cNvSpPr txBox="1"/>
          <p:nvPr/>
        </p:nvSpPr>
        <p:spPr>
          <a:xfrm>
            <a:off x="611560" y="2276872"/>
            <a:ext cx="8064896" cy="3170099"/>
          </a:xfrm>
          <a:prstGeom prst="rect">
            <a:avLst/>
          </a:prstGeom>
          <a:noFill/>
        </p:spPr>
        <p:txBody>
          <a:bodyPr wrap="square" rtlCol="0">
            <a:spAutoFit/>
          </a:bodyPr>
          <a:lstStyle/>
          <a:p>
            <a:pPr lvl="0" algn="just"/>
            <a:r>
              <a:rPr lang="fr-FR" sz="2000" dirty="0" smtClean="0">
                <a:latin typeface="Century Gothic" pitchFamily="34" charset="0"/>
              </a:rPr>
              <a:t>Le designer : des compétences nécessaires de polyvalence, </a:t>
            </a:r>
            <a:r>
              <a:rPr lang="fr-FR" sz="2000" b="1" dirty="0" smtClean="0">
                <a:latin typeface="Century Gothic" pitchFamily="34" charset="0"/>
              </a:rPr>
              <a:t>un métier « complexe » au croisement de plusieurs autres.</a:t>
            </a:r>
          </a:p>
          <a:p>
            <a:pPr lvl="0" algn="just"/>
            <a:r>
              <a:rPr lang="fr-FR" sz="2000" dirty="0" smtClean="0">
                <a:latin typeface="Century Gothic" pitchFamily="34" charset="0"/>
              </a:rPr>
              <a:t>Marketing stratégique, analyse et compréhension des différents marchés, gestion, ergonomie, technologie, etc.</a:t>
            </a:r>
          </a:p>
          <a:p>
            <a:pPr lvl="0" algn="just"/>
            <a:endParaRPr lang="fr-FR" sz="2000" dirty="0" smtClean="0">
              <a:latin typeface="Century Gothic" pitchFamily="34" charset="0"/>
            </a:endParaRPr>
          </a:p>
          <a:p>
            <a:pPr algn="just"/>
            <a:r>
              <a:rPr lang="fr-FR" sz="2000" b="1" dirty="0" smtClean="0">
                <a:latin typeface="Century Gothic" pitchFamily="34" charset="0"/>
              </a:rPr>
              <a:t>« La technologie en design n’a pas pour unique but de surmonter les contraintes de conception mais d’affranchir le designer de certains archétypes ou stéréotypes en lui offrant un outil puissant de décodification et de création de nouveaux codes. »</a:t>
            </a:r>
            <a:endParaRPr lang="fr-FR" sz="2000" b="1" dirty="0">
              <a:latin typeface="Century Gothic" pitchFamily="34" charset="0"/>
            </a:endParaRPr>
          </a:p>
        </p:txBody>
      </p:sp>
      <p:sp>
        <p:nvSpPr>
          <p:cNvPr id="10" name="Rectangle à coins arrondis 9"/>
          <p:cNvSpPr/>
          <p:nvPr/>
        </p:nvSpPr>
        <p:spPr>
          <a:xfrm>
            <a:off x="395536" y="404664"/>
            <a:ext cx="8280920" cy="864096"/>
          </a:xfrm>
          <a:prstGeom prst="roundRect">
            <a:avLst/>
          </a:prstGeom>
          <a:solidFill>
            <a:schemeClr val="bg2">
              <a:lumMod val="75000"/>
            </a:schemeClr>
          </a:solidFill>
          <a:ln>
            <a:noFill/>
          </a:ln>
          <a:effectLst>
            <a:outerShdw blurRad="50800" dist="38100" dir="2700000" algn="tl" rotWithShape="0">
              <a:prstClr val="black">
                <a:alpha val="40000"/>
              </a:prstClr>
            </a:outerShdw>
            <a:reflection blurRad="6350" stA="50000" endA="300" endPos="900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539551" y="580618"/>
            <a:ext cx="6900767" cy="400110"/>
          </a:xfrm>
          <a:prstGeom prst="rect">
            <a:avLst/>
          </a:prstGeom>
          <a:noFill/>
        </p:spPr>
        <p:txBody>
          <a:bodyPr wrap="square" rtlCol="0">
            <a:spAutoFit/>
          </a:bodyPr>
          <a:lstStyle/>
          <a:p>
            <a:pPr lvl="0"/>
            <a:r>
              <a:rPr lang="fr-FR" sz="2000" dirty="0" smtClean="0">
                <a:effectLst>
                  <a:outerShdw blurRad="38100" dist="38100" dir="2700000" algn="tl">
                    <a:srgbClr val="000000">
                      <a:alpha val="43137"/>
                    </a:srgbClr>
                  </a:outerShdw>
                </a:effectLst>
                <a:latin typeface="Century Gothic" pitchFamily="34" charset="0"/>
              </a:rPr>
              <a:t>Des compétences de polyvalence…</a:t>
            </a:r>
            <a:endParaRPr lang="fr-FR" sz="2000" dirty="0">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1488</Words>
  <Application>Microsoft Office PowerPoint</Application>
  <PresentationFormat>Affichage à l'écran (4:3)</PresentationFormat>
  <Paragraphs>410</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CRIF</dc:creator>
  <cp:lastModifiedBy>mansart</cp:lastModifiedBy>
  <cp:revision>41</cp:revision>
  <dcterms:created xsi:type="dcterms:W3CDTF">2011-04-03T07:41:20Z</dcterms:created>
  <dcterms:modified xsi:type="dcterms:W3CDTF">2012-03-07T06:26:13Z</dcterms:modified>
</cp:coreProperties>
</file>